
<file path=[Content_Types].xml><?xml version="1.0" encoding="utf-8"?>
<Types xmlns="http://schemas.openxmlformats.org/package/2006/content-types">
  <Default Extension="docx" ContentType="application/vnd.openxmlformats-officedocument.wordprocessingml.documen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handoutMasterIdLst>
    <p:handoutMasterId r:id="rId40"/>
  </p:handoutMasterIdLst>
  <p:sldIdLst>
    <p:sldId id="260" r:id="rId2"/>
    <p:sldId id="330" r:id="rId3"/>
    <p:sldId id="323" r:id="rId4"/>
    <p:sldId id="273" r:id="rId5"/>
    <p:sldId id="278" r:id="rId6"/>
    <p:sldId id="321" r:id="rId7"/>
    <p:sldId id="322" r:id="rId8"/>
    <p:sldId id="281" r:id="rId9"/>
    <p:sldId id="282" r:id="rId10"/>
    <p:sldId id="324" r:id="rId11"/>
    <p:sldId id="316" r:id="rId12"/>
    <p:sldId id="328" r:id="rId13"/>
    <p:sldId id="309" r:id="rId14"/>
    <p:sldId id="325" r:id="rId15"/>
    <p:sldId id="317" r:id="rId16"/>
    <p:sldId id="326" r:id="rId17"/>
    <p:sldId id="314" r:id="rId18"/>
    <p:sldId id="327" r:id="rId19"/>
    <p:sldId id="332" r:id="rId20"/>
    <p:sldId id="286" r:id="rId21"/>
    <p:sldId id="287" r:id="rId22"/>
    <p:sldId id="331" r:id="rId23"/>
    <p:sldId id="289" r:id="rId24"/>
    <p:sldId id="290" r:id="rId25"/>
    <p:sldId id="291" r:id="rId26"/>
    <p:sldId id="292" r:id="rId27"/>
    <p:sldId id="293" r:id="rId28"/>
    <p:sldId id="294" r:id="rId29"/>
    <p:sldId id="295" r:id="rId30"/>
    <p:sldId id="297" r:id="rId31"/>
    <p:sldId id="299" r:id="rId32"/>
    <p:sldId id="300" r:id="rId33"/>
    <p:sldId id="302" r:id="rId34"/>
    <p:sldId id="304" r:id="rId35"/>
    <p:sldId id="307" r:id="rId36"/>
    <p:sldId id="320" r:id="rId37"/>
    <p:sldId id="329" r:id="rId38"/>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Microsoft YaHei" charset="0"/>
      </a:defRPr>
    </a:lvl1pPr>
    <a:lvl2pPr marL="742950" indent="-28575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Microsoft YaHei" charset="0"/>
      </a:defRPr>
    </a:lvl2pPr>
    <a:lvl3pPr marL="11430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Microsoft YaHei" charset="0"/>
      </a:defRPr>
    </a:lvl3pPr>
    <a:lvl4pPr marL="16002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Microsoft YaHei" charset="0"/>
      </a:defRPr>
    </a:lvl4pPr>
    <a:lvl5pPr marL="20574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Microsoft YaHei" charset="0"/>
      </a:defRPr>
    </a:lvl5pPr>
    <a:lvl6pPr marL="2286000" algn="l" defTabSz="457200" rtl="0" eaLnBrk="1" latinLnBrk="0" hangingPunct="1">
      <a:defRPr kern="1200">
        <a:solidFill>
          <a:schemeClr val="bg1"/>
        </a:solidFill>
        <a:latin typeface="Arial" charset="0"/>
        <a:ea typeface="ＭＳ Ｐゴシック" charset="0"/>
        <a:cs typeface="Microsoft YaHei" charset="0"/>
      </a:defRPr>
    </a:lvl6pPr>
    <a:lvl7pPr marL="2743200" algn="l" defTabSz="457200" rtl="0" eaLnBrk="1" latinLnBrk="0" hangingPunct="1">
      <a:defRPr kern="1200">
        <a:solidFill>
          <a:schemeClr val="bg1"/>
        </a:solidFill>
        <a:latin typeface="Arial" charset="0"/>
        <a:ea typeface="ＭＳ Ｐゴシック" charset="0"/>
        <a:cs typeface="Microsoft YaHei" charset="0"/>
      </a:defRPr>
    </a:lvl7pPr>
    <a:lvl8pPr marL="3200400" algn="l" defTabSz="457200" rtl="0" eaLnBrk="1" latinLnBrk="0" hangingPunct="1">
      <a:defRPr kern="1200">
        <a:solidFill>
          <a:schemeClr val="bg1"/>
        </a:solidFill>
        <a:latin typeface="Arial" charset="0"/>
        <a:ea typeface="ＭＳ Ｐゴシック" charset="0"/>
        <a:cs typeface="Microsoft YaHei" charset="0"/>
      </a:defRPr>
    </a:lvl8pPr>
    <a:lvl9pPr marL="3657600" algn="l" defTabSz="457200" rtl="0" eaLnBrk="1" latinLnBrk="0" hangingPunct="1">
      <a:defRPr kern="1200">
        <a:solidFill>
          <a:schemeClr val="bg1"/>
        </a:solidFill>
        <a:latin typeface="Arial" charset="0"/>
        <a:ea typeface="ＭＳ Ｐゴシック" charset="0"/>
        <a:cs typeface="Microsoft Ya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02A1CE-C065-D44A-A4A6-8EA43E12182B}" type="datetimeFigureOut">
              <a:rPr lang="it-IT" smtClean="0"/>
              <a:pPr/>
              <a:t>27/05/2020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56929A-6817-C542-B8CF-3A878554D531}" type="slidenum">
              <a:rPr lang="it-IT" smtClean="0"/>
              <a:pPr/>
              <a:t>‹N›</a:t>
            </a:fld>
            <a:endParaRPr lang="it-IT"/>
          </a:p>
        </p:txBody>
      </p:sp>
    </p:spTree>
    <p:extLst>
      <p:ext uri="{BB962C8B-B14F-4D97-AF65-F5344CB8AC3E}">
        <p14:creationId xmlns:p14="http://schemas.microsoft.com/office/powerpoint/2010/main" val="1573184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it-IT"/>
          </a:p>
        </p:txBody>
      </p:sp>
    </p:spTree>
    <p:extLst>
      <p:ext uri="{BB962C8B-B14F-4D97-AF65-F5344CB8AC3E}">
        <p14:creationId xmlns:p14="http://schemas.microsoft.com/office/powerpoint/2010/main" val="3589692922"/>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7577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3107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1"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2402"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342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547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649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1"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7522"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854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69"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09570"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059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161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7577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366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571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673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1878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2083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2390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7"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37218"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89"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89090"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09"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94210"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1"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97282"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9830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1"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33122"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2595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5"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134146"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CE40B83B-B508-BA4B-B92B-85DB6BA9F75F}" type="slidenum">
              <a:rPr lang="it-IT"/>
              <a:pPr/>
              <a:t>‹N›</a:t>
            </a:fld>
            <a:endParaRPr lang="it-IT"/>
          </a:p>
        </p:txBody>
      </p:sp>
    </p:spTree>
    <p:extLst>
      <p:ext uri="{BB962C8B-B14F-4D97-AF65-F5344CB8AC3E}">
        <p14:creationId xmlns:p14="http://schemas.microsoft.com/office/powerpoint/2010/main" val="282118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4440A58E-E802-8B44-A3EB-81E5A1C34684}" type="slidenum">
              <a:rPr lang="it-IT"/>
              <a:pPr/>
              <a:t>‹N›</a:t>
            </a:fld>
            <a:endParaRPr lang="it-IT"/>
          </a:p>
        </p:txBody>
      </p:sp>
    </p:spTree>
    <p:extLst>
      <p:ext uri="{BB962C8B-B14F-4D97-AF65-F5344CB8AC3E}">
        <p14:creationId xmlns:p14="http://schemas.microsoft.com/office/powerpoint/2010/main" val="42595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5813" cy="5849937"/>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4993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45C19A7E-7C6E-E54A-9A18-9EEB46C7CC81}" type="slidenum">
              <a:rPr lang="it-IT"/>
              <a:pPr/>
              <a:t>‹N›</a:t>
            </a:fld>
            <a:endParaRPr lang="it-IT"/>
          </a:p>
        </p:txBody>
      </p:sp>
    </p:spTree>
    <p:extLst>
      <p:ext uri="{BB962C8B-B14F-4D97-AF65-F5344CB8AC3E}">
        <p14:creationId xmlns:p14="http://schemas.microsoft.com/office/powerpoint/2010/main" val="95649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C88609FC-15FD-2146-BA8C-43D104CCAF79}" type="slidenum">
              <a:rPr lang="it-IT"/>
              <a:pPr/>
              <a:t>‹N›</a:t>
            </a:fld>
            <a:endParaRPr lang="it-IT"/>
          </a:p>
        </p:txBody>
      </p:sp>
    </p:spTree>
    <p:extLst>
      <p:ext uri="{BB962C8B-B14F-4D97-AF65-F5344CB8AC3E}">
        <p14:creationId xmlns:p14="http://schemas.microsoft.com/office/powerpoint/2010/main" val="209286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
        <p:nvSpPr>
          <p:cNvPr id="4" name="Segnaposto data 3"/>
          <p:cNvSpPr>
            <a:spLocks noGrp="1"/>
          </p:cNvSpPr>
          <p:nvPr>
            <p:ph type="dt" idx="10"/>
          </p:nvPr>
        </p:nvSpPr>
        <p:spPr/>
        <p:txBody>
          <a:bodyPr/>
          <a:lstStyle>
            <a:lvl1pPr>
              <a:defRPr/>
            </a:lvl1pPr>
          </a:lstStyle>
          <a:p>
            <a:endParaRPr lang="it-IT"/>
          </a:p>
        </p:txBody>
      </p:sp>
      <p:sp>
        <p:nvSpPr>
          <p:cNvPr id="5" name="Segnaposto piè di pagina 4"/>
          <p:cNvSpPr>
            <a:spLocks noGrp="1"/>
          </p:cNvSpPr>
          <p:nvPr>
            <p:ph type="ftr" idx="11"/>
          </p:nvPr>
        </p:nvSpPr>
        <p:spPr/>
        <p:txBody>
          <a:bodyPr/>
          <a:lstStyle>
            <a:lvl1pPr>
              <a:defRPr/>
            </a:lvl1pPr>
          </a:lstStyle>
          <a:p>
            <a:endParaRPr lang="it-IT"/>
          </a:p>
        </p:txBody>
      </p:sp>
      <p:sp>
        <p:nvSpPr>
          <p:cNvPr id="6" name="Segnaposto numero diapositiva 5"/>
          <p:cNvSpPr>
            <a:spLocks noGrp="1"/>
          </p:cNvSpPr>
          <p:nvPr>
            <p:ph type="sldNum" idx="12"/>
          </p:nvPr>
        </p:nvSpPr>
        <p:spPr/>
        <p:txBody>
          <a:bodyPr/>
          <a:lstStyle>
            <a:lvl1pPr>
              <a:defRPr/>
            </a:lvl1pPr>
          </a:lstStyle>
          <a:p>
            <a:fld id="{5AE0710F-6104-A74F-94E1-0D818F84E66F}" type="slidenum">
              <a:rPr lang="it-IT"/>
              <a:pPr/>
              <a:t>‹N›</a:t>
            </a:fld>
            <a:endParaRPr lang="it-IT"/>
          </a:p>
        </p:txBody>
      </p:sp>
    </p:spTree>
    <p:extLst>
      <p:ext uri="{BB962C8B-B14F-4D97-AF65-F5344CB8AC3E}">
        <p14:creationId xmlns:p14="http://schemas.microsoft.com/office/powerpoint/2010/main" val="374857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63614084-9382-274B-8D32-4C94EFDE6265}" type="slidenum">
              <a:rPr lang="it-IT"/>
              <a:pPr/>
              <a:t>‹N›</a:t>
            </a:fld>
            <a:endParaRPr lang="it-IT"/>
          </a:p>
        </p:txBody>
      </p:sp>
    </p:spTree>
    <p:extLst>
      <p:ext uri="{BB962C8B-B14F-4D97-AF65-F5344CB8AC3E}">
        <p14:creationId xmlns:p14="http://schemas.microsoft.com/office/powerpoint/2010/main" val="172691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idx="10"/>
          </p:nvPr>
        </p:nvSpPr>
        <p:spPr/>
        <p:txBody>
          <a:bodyPr/>
          <a:lstStyle>
            <a:lvl1pPr>
              <a:defRPr/>
            </a:lvl1pPr>
          </a:lstStyle>
          <a:p>
            <a:endParaRPr lang="it-IT"/>
          </a:p>
        </p:txBody>
      </p:sp>
      <p:sp>
        <p:nvSpPr>
          <p:cNvPr id="8" name="Segnaposto piè di pagina 7"/>
          <p:cNvSpPr>
            <a:spLocks noGrp="1"/>
          </p:cNvSpPr>
          <p:nvPr>
            <p:ph type="ftr" idx="11"/>
          </p:nvPr>
        </p:nvSpPr>
        <p:spPr/>
        <p:txBody>
          <a:bodyPr/>
          <a:lstStyle>
            <a:lvl1pPr>
              <a:defRPr/>
            </a:lvl1pPr>
          </a:lstStyle>
          <a:p>
            <a:endParaRPr lang="it-IT"/>
          </a:p>
        </p:txBody>
      </p:sp>
      <p:sp>
        <p:nvSpPr>
          <p:cNvPr id="9" name="Segnaposto numero diapositiva 8"/>
          <p:cNvSpPr>
            <a:spLocks noGrp="1"/>
          </p:cNvSpPr>
          <p:nvPr>
            <p:ph type="sldNum" idx="12"/>
          </p:nvPr>
        </p:nvSpPr>
        <p:spPr/>
        <p:txBody>
          <a:bodyPr/>
          <a:lstStyle>
            <a:lvl1pPr>
              <a:defRPr/>
            </a:lvl1pPr>
          </a:lstStyle>
          <a:p>
            <a:fld id="{352C036C-ED71-D14B-99B8-B4ADE0C3FEF8}" type="slidenum">
              <a:rPr lang="it-IT"/>
              <a:pPr/>
              <a:t>‹N›</a:t>
            </a:fld>
            <a:endParaRPr lang="it-IT"/>
          </a:p>
        </p:txBody>
      </p:sp>
    </p:spTree>
    <p:extLst>
      <p:ext uri="{BB962C8B-B14F-4D97-AF65-F5344CB8AC3E}">
        <p14:creationId xmlns:p14="http://schemas.microsoft.com/office/powerpoint/2010/main" val="345227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idx="10"/>
          </p:nvPr>
        </p:nvSpPr>
        <p:spPr/>
        <p:txBody>
          <a:bodyPr/>
          <a:lstStyle>
            <a:lvl1pPr>
              <a:defRPr/>
            </a:lvl1pPr>
          </a:lstStyle>
          <a:p>
            <a:endParaRPr lang="it-IT"/>
          </a:p>
        </p:txBody>
      </p:sp>
      <p:sp>
        <p:nvSpPr>
          <p:cNvPr id="4" name="Segnaposto piè di pagina 3"/>
          <p:cNvSpPr>
            <a:spLocks noGrp="1"/>
          </p:cNvSpPr>
          <p:nvPr>
            <p:ph type="ftr" idx="11"/>
          </p:nvPr>
        </p:nvSpPr>
        <p:spPr/>
        <p:txBody>
          <a:bodyPr/>
          <a:lstStyle>
            <a:lvl1pPr>
              <a:defRPr/>
            </a:lvl1pPr>
          </a:lstStyle>
          <a:p>
            <a:endParaRPr lang="it-IT"/>
          </a:p>
        </p:txBody>
      </p:sp>
      <p:sp>
        <p:nvSpPr>
          <p:cNvPr id="5" name="Segnaposto numero diapositiva 4"/>
          <p:cNvSpPr>
            <a:spLocks noGrp="1"/>
          </p:cNvSpPr>
          <p:nvPr>
            <p:ph type="sldNum" idx="12"/>
          </p:nvPr>
        </p:nvSpPr>
        <p:spPr/>
        <p:txBody>
          <a:bodyPr/>
          <a:lstStyle>
            <a:lvl1pPr>
              <a:defRPr/>
            </a:lvl1pPr>
          </a:lstStyle>
          <a:p>
            <a:fld id="{2F4F5BE8-7D47-4B42-A8C3-D8C0DF18DD49}" type="slidenum">
              <a:rPr lang="it-IT"/>
              <a:pPr/>
              <a:t>‹N›</a:t>
            </a:fld>
            <a:endParaRPr lang="it-IT"/>
          </a:p>
        </p:txBody>
      </p:sp>
    </p:spTree>
    <p:extLst>
      <p:ext uri="{BB962C8B-B14F-4D97-AF65-F5344CB8AC3E}">
        <p14:creationId xmlns:p14="http://schemas.microsoft.com/office/powerpoint/2010/main" val="13759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idx="10"/>
          </p:nvPr>
        </p:nvSpPr>
        <p:spPr/>
        <p:txBody>
          <a:bodyPr/>
          <a:lstStyle>
            <a:lvl1pPr>
              <a:defRPr/>
            </a:lvl1pPr>
          </a:lstStyle>
          <a:p>
            <a:endParaRPr lang="it-IT"/>
          </a:p>
        </p:txBody>
      </p:sp>
      <p:sp>
        <p:nvSpPr>
          <p:cNvPr id="3" name="Segnaposto piè di pagina 2"/>
          <p:cNvSpPr>
            <a:spLocks noGrp="1"/>
          </p:cNvSpPr>
          <p:nvPr>
            <p:ph type="ftr" idx="11"/>
          </p:nvPr>
        </p:nvSpPr>
        <p:spPr/>
        <p:txBody>
          <a:bodyPr/>
          <a:lstStyle>
            <a:lvl1pPr>
              <a:defRPr/>
            </a:lvl1pPr>
          </a:lstStyle>
          <a:p>
            <a:endParaRPr lang="it-IT"/>
          </a:p>
        </p:txBody>
      </p:sp>
      <p:sp>
        <p:nvSpPr>
          <p:cNvPr id="4" name="Segnaposto numero diapositiva 3"/>
          <p:cNvSpPr>
            <a:spLocks noGrp="1"/>
          </p:cNvSpPr>
          <p:nvPr>
            <p:ph type="sldNum" idx="12"/>
          </p:nvPr>
        </p:nvSpPr>
        <p:spPr/>
        <p:txBody>
          <a:bodyPr/>
          <a:lstStyle>
            <a:lvl1pPr>
              <a:defRPr/>
            </a:lvl1pPr>
          </a:lstStyle>
          <a:p>
            <a:fld id="{14CD6CA4-A70C-FB48-BB40-B75BC2F90C40}" type="slidenum">
              <a:rPr lang="it-IT"/>
              <a:pPr/>
              <a:t>‹N›</a:t>
            </a:fld>
            <a:endParaRPr lang="it-IT"/>
          </a:p>
        </p:txBody>
      </p:sp>
    </p:spTree>
    <p:extLst>
      <p:ext uri="{BB962C8B-B14F-4D97-AF65-F5344CB8AC3E}">
        <p14:creationId xmlns:p14="http://schemas.microsoft.com/office/powerpoint/2010/main" val="334252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32DB9D8E-F917-DF4D-9456-EB0DFC1140CE}" type="slidenum">
              <a:rPr lang="it-IT"/>
              <a:pPr/>
              <a:t>‹N›</a:t>
            </a:fld>
            <a:endParaRPr lang="it-IT"/>
          </a:p>
        </p:txBody>
      </p:sp>
    </p:spTree>
    <p:extLst>
      <p:ext uri="{BB962C8B-B14F-4D97-AF65-F5344CB8AC3E}">
        <p14:creationId xmlns:p14="http://schemas.microsoft.com/office/powerpoint/2010/main" val="180797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idx="10"/>
          </p:nvPr>
        </p:nvSpPr>
        <p:spPr/>
        <p:txBody>
          <a:bodyPr/>
          <a:lstStyle>
            <a:lvl1pPr>
              <a:defRPr/>
            </a:lvl1pPr>
          </a:lstStyle>
          <a:p>
            <a:endParaRPr lang="it-IT"/>
          </a:p>
        </p:txBody>
      </p:sp>
      <p:sp>
        <p:nvSpPr>
          <p:cNvPr id="6" name="Segnaposto piè di pagina 5"/>
          <p:cNvSpPr>
            <a:spLocks noGrp="1"/>
          </p:cNvSpPr>
          <p:nvPr>
            <p:ph type="ftr" idx="11"/>
          </p:nvPr>
        </p:nvSpPr>
        <p:spPr/>
        <p:txBody>
          <a:bodyPr/>
          <a:lstStyle>
            <a:lvl1pPr>
              <a:defRPr/>
            </a:lvl1pPr>
          </a:lstStyle>
          <a:p>
            <a:endParaRPr lang="it-IT"/>
          </a:p>
        </p:txBody>
      </p:sp>
      <p:sp>
        <p:nvSpPr>
          <p:cNvPr id="7" name="Segnaposto numero diapositiva 6"/>
          <p:cNvSpPr>
            <a:spLocks noGrp="1"/>
          </p:cNvSpPr>
          <p:nvPr>
            <p:ph type="sldNum" idx="12"/>
          </p:nvPr>
        </p:nvSpPr>
        <p:spPr/>
        <p:txBody>
          <a:bodyPr/>
          <a:lstStyle>
            <a:lvl1pPr>
              <a:defRPr/>
            </a:lvl1pPr>
          </a:lstStyle>
          <a:p>
            <a:fld id="{C77A802D-58EE-E846-A33E-420BAA256E7E}" type="slidenum">
              <a:rPr lang="it-IT"/>
              <a:pPr/>
              <a:t>‹N›</a:t>
            </a:fld>
            <a:endParaRPr lang="it-IT"/>
          </a:p>
        </p:txBody>
      </p:sp>
    </p:spTree>
    <p:extLst>
      <p:ext uri="{BB962C8B-B14F-4D97-AF65-F5344CB8AC3E}">
        <p14:creationId xmlns:p14="http://schemas.microsoft.com/office/powerpoint/2010/main" val="428521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t>Fate clic per modificare il formato del testo del titolo</a:t>
            </a:r>
          </a:p>
        </p:txBody>
      </p:sp>
      <p:sp>
        <p:nvSpPr>
          <p:cNvPr id="1026"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dirty="0"/>
              <a:t>Fate </a:t>
            </a:r>
            <a:r>
              <a:rPr lang="en-GB" dirty="0" err="1"/>
              <a:t>clic</a:t>
            </a:r>
            <a:r>
              <a:rPr lang="en-GB" dirty="0"/>
              <a:t> per </a:t>
            </a:r>
            <a:r>
              <a:rPr lang="en-GB" dirty="0" err="1"/>
              <a:t>modificare</a:t>
            </a:r>
            <a:r>
              <a:rPr lang="en-GB" dirty="0"/>
              <a:t> </a:t>
            </a:r>
            <a:r>
              <a:rPr lang="en-GB" dirty="0" err="1"/>
              <a:t>il</a:t>
            </a:r>
            <a:r>
              <a:rPr lang="en-GB" dirty="0"/>
              <a:t> </a:t>
            </a:r>
            <a:r>
              <a:rPr lang="en-GB" dirty="0" err="1"/>
              <a:t>formato</a:t>
            </a:r>
            <a:r>
              <a:rPr lang="en-GB" dirty="0"/>
              <a:t> del </a:t>
            </a:r>
            <a:r>
              <a:rPr lang="en-GB" dirty="0" err="1"/>
              <a:t>testo</a:t>
            </a:r>
            <a:r>
              <a:rPr lang="en-GB" dirty="0"/>
              <a:t> </a:t>
            </a:r>
            <a:r>
              <a:rPr lang="en-GB" dirty="0" err="1"/>
              <a:t>della</a:t>
            </a:r>
            <a:r>
              <a:rPr lang="en-GB" dirty="0"/>
              <a:t> </a:t>
            </a:r>
            <a:r>
              <a:rPr lang="en-GB" dirty="0" err="1"/>
              <a:t>struttura</a:t>
            </a:r>
            <a:endParaRPr lang="en-GB" dirty="0"/>
          </a:p>
          <a:p>
            <a:pPr lvl="1"/>
            <a:r>
              <a:rPr lang="en-GB" dirty="0"/>
              <a:t>Secondo </a:t>
            </a:r>
            <a:r>
              <a:rPr lang="en-GB" dirty="0" err="1"/>
              <a:t>livello</a:t>
            </a:r>
            <a:r>
              <a:rPr lang="en-GB" dirty="0"/>
              <a:t> </a:t>
            </a:r>
            <a:r>
              <a:rPr lang="en-GB" dirty="0" err="1"/>
              <a:t>struttura</a:t>
            </a:r>
            <a:endParaRPr lang="en-GB" dirty="0"/>
          </a:p>
          <a:p>
            <a:pPr lvl="2"/>
            <a:r>
              <a:rPr lang="en-GB" dirty="0" err="1"/>
              <a:t>Terzo</a:t>
            </a:r>
            <a:r>
              <a:rPr lang="en-GB" dirty="0"/>
              <a:t> </a:t>
            </a:r>
            <a:r>
              <a:rPr lang="en-GB" dirty="0" err="1"/>
              <a:t>livello</a:t>
            </a:r>
            <a:r>
              <a:rPr lang="en-GB" dirty="0"/>
              <a:t> </a:t>
            </a:r>
            <a:r>
              <a:rPr lang="en-GB" dirty="0" err="1"/>
              <a:t>struttura</a:t>
            </a:r>
            <a:endParaRPr lang="en-GB" dirty="0"/>
          </a:p>
          <a:p>
            <a:pPr lvl="3"/>
            <a:r>
              <a:rPr lang="en-GB" dirty="0"/>
              <a:t>Quarto </a:t>
            </a:r>
            <a:r>
              <a:rPr lang="en-GB" dirty="0" err="1"/>
              <a:t>livello</a:t>
            </a:r>
            <a:r>
              <a:rPr lang="en-GB" dirty="0"/>
              <a:t> </a:t>
            </a:r>
            <a:r>
              <a:rPr lang="en-GB" dirty="0" err="1"/>
              <a:t>struttura</a:t>
            </a:r>
            <a:endParaRPr lang="en-GB" dirty="0"/>
          </a:p>
          <a:p>
            <a:pPr lvl="4"/>
            <a:r>
              <a:rPr lang="en-GB" dirty="0" err="1"/>
              <a:t>Quinto</a:t>
            </a:r>
            <a:r>
              <a:rPr lang="en-GB" dirty="0"/>
              <a:t> </a:t>
            </a:r>
            <a:r>
              <a:rPr lang="en-GB" dirty="0" err="1"/>
              <a:t>livello</a:t>
            </a:r>
            <a:r>
              <a:rPr lang="en-GB" dirty="0"/>
              <a:t> </a:t>
            </a:r>
            <a:r>
              <a:rPr lang="en-GB" dirty="0" err="1"/>
              <a:t>struttura</a:t>
            </a:r>
            <a:endParaRPr lang="en-GB" dirty="0"/>
          </a:p>
          <a:p>
            <a:pPr lvl="4"/>
            <a:r>
              <a:rPr lang="en-GB" dirty="0"/>
              <a:t>Sesto </a:t>
            </a:r>
            <a:r>
              <a:rPr lang="en-GB" dirty="0" err="1"/>
              <a:t>livello</a:t>
            </a:r>
            <a:r>
              <a:rPr lang="en-GB" dirty="0"/>
              <a:t> </a:t>
            </a:r>
            <a:r>
              <a:rPr lang="en-GB" dirty="0" err="1"/>
              <a:t>struttura</a:t>
            </a:r>
            <a:endParaRPr lang="en-GB" dirty="0"/>
          </a:p>
          <a:p>
            <a:pPr lvl="4"/>
            <a:r>
              <a:rPr lang="en-GB" dirty="0" err="1"/>
              <a:t>Settimo</a:t>
            </a:r>
            <a:r>
              <a:rPr lang="en-GB" dirty="0"/>
              <a:t> </a:t>
            </a:r>
            <a:r>
              <a:rPr lang="en-GB" dirty="0" err="1"/>
              <a:t>livello</a:t>
            </a:r>
            <a:r>
              <a:rPr lang="en-GB" dirty="0"/>
              <a:t> </a:t>
            </a:r>
            <a:r>
              <a:rPr lang="en-GB" dirty="0" err="1"/>
              <a:t>struttura</a:t>
            </a:r>
            <a:endParaRPr lang="en-GB" dirty="0"/>
          </a:p>
          <a:p>
            <a:pPr lvl="4"/>
            <a:r>
              <a:rPr lang="en-GB" dirty="0" err="1"/>
              <a:t>Ottavo</a:t>
            </a:r>
            <a:r>
              <a:rPr lang="en-GB" dirty="0"/>
              <a:t> </a:t>
            </a:r>
            <a:r>
              <a:rPr lang="en-GB" dirty="0" err="1"/>
              <a:t>livello</a:t>
            </a:r>
            <a:r>
              <a:rPr lang="en-GB" dirty="0"/>
              <a:t> </a:t>
            </a:r>
            <a:r>
              <a:rPr lang="en-GB" dirty="0" err="1"/>
              <a:t>struttura</a:t>
            </a:r>
            <a:endParaRPr lang="en-GB" dirty="0"/>
          </a:p>
          <a:p>
            <a:pPr lvl="4"/>
            <a:r>
              <a:rPr lang="en-GB" dirty="0" err="1"/>
              <a:t>Nono</a:t>
            </a:r>
            <a:r>
              <a:rPr lang="en-GB" dirty="0"/>
              <a:t> </a:t>
            </a:r>
            <a:r>
              <a:rPr lang="en-GB" dirty="0" err="1"/>
              <a:t>livello</a:t>
            </a:r>
            <a:r>
              <a:rPr lang="en-GB" dirty="0"/>
              <a:t> </a:t>
            </a:r>
            <a:r>
              <a:rPr lang="en-GB" dirty="0" err="1"/>
              <a:t>struttura</a:t>
            </a:r>
            <a:endParaRPr lang="en-GB" dirty="0"/>
          </a:p>
        </p:txBody>
      </p:sp>
      <p:sp>
        <p:nvSpPr>
          <p:cNvPr id="1027"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charset="0"/>
              </a:defRPr>
            </a:lvl1pPr>
          </a:lstStyle>
          <a:p>
            <a:endParaRPr lang="it-IT"/>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charset="0"/>
              </a:defRPr>
            </a:lvl1pPr>
          </a:lstStyle>
          <a:p>
            <a:endParaRPr lang="it-IT" dirty="0"/>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Lucida Sans Unicode" charset="0"/>
              </a:defRPr>
            </a:lvl1pPr>
          </a:lstStyle>
          <a:p>
            <a:fld id="{C6B6E8B9-8B08-E24B-B25B-65B405E75D74}" type="slidenum">
              <a:rPr lang="it-IT"/>
              <a:pPr/>
              <a:t>‹N›</a:t>
            </a:fld>
            <a:endParaRPr lang="it-IT"/>
          </a:p>
        </p:txBody>
      </p:sp>
      <p:pic>
        <p:nvPicPr>
          <p:cNvPr id="2" name="Immagine 1" descr="School_logo.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707904" y="6285656"/>
            <a:ext cx="1679805" cy="5486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49263" rtl="0" fontAlgn="base">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2pPr>
      <a:lvl3pPr marL="1143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3pPr>
      <a:lvl4pPr marL="1600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4pPr>
      <a:lvl5pPr marL="20574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5pPr>
      <a:lvl6pPr marL="25146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6pPr>
      <a:lvl7pPr marL="29718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7pPr>
      <a:lvl8pPr marL="3429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8pPr>
      <a:lvl9pPr marL="3886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Microsoft YaHei" charset="0"/>
        </a:defRPr>
      </a:lvl9pPr>
    </p:titleStyle>
    <p:bodyStyle>
      <a:lvl1pPr marL="342900" indent="-342900" algn="l" defTabSz="449263" rtl="0" fontAlgn="base">
        <a:spcBef>
          <a:spcPts val="800"/>
        </a:spcBef>
        <a:spcAft>
          <a:spcPct val="0"/>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fontAlgn="base">
        <a:spcBef>
          <a:spcPts val="600"/>
        </a:spcBef>
        <a:spcAft>
          <a:spcPct val="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gi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dirty="0">
                <a:solidFill>
                  <a:srgbClr val="FF0000"/>
                </a:solidFill>
              </a:rPr>
              <a:t>IISS “</a:t>
            </a:r>
            <a:r>
              <a:rPr lang="it-IT" sz="4000" dirty="0" err="1">
                <a:solidFill>
                  <a:srgbClr val="FF0000"/>
                </a:solidFill>
              </a:rPr>
              <a:t>E.Fermi</a:t>
            </a:r>
            <a:r>
              <a:rPr lang="it-IT" sz="4000" dirty="0">
                <a:solidFill>
                  <a:srgbClr val="FF0000"/>
                </a:solidFill>
              </a:rPr>
              <a:t>” Bibbiena</a:t>
            </a:r>
            <a:br>
              <a:rPr lang="it-IT" sz="4000" dirty="0">
                <a:solidFill>
                  <a:srgbClr val="FF0000"/>
                </a:solidFill>
              </a:rPr>
            </a:br>
            <a:r>
              <a:rPr lang="it-IT" sz="4000" dirty="0">
                <a:solidFill>
                  <a:srgbClr val="FF0000"/>
                </a:solidFill>
              </a:rPr>
              <a:t>A.S. 2018/2019</a:t>
            </a:r>
          </a:p>
        </p:txBody>
      </p:sp>
      <p:sp>
        <p:nvSpPr>
          <p:cNvPr id="7170" name="Rectangle 2"/>
          <p:cNvSpPr>
            <a:spLocks noGrp="1" noChangeArrowheads="1"/>
          </p:cNvSpPr>
          <p:nvPr>
            <p:ph type="body" idx="1"/>
          </p:nvPr>
        </p:nvSpPr>
        <p:spPr>
          <a:xfrm>
            <a:off x="457200" y="1600200"/>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   Schemi  di </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Cittadinanza e Costituzione</a:t>
            </a:r>
          </a:p>
        </p:txBody>
      </p:sp>
      <p:sp>
        <p:nvSpPr>
          <p:cNvPr id="2" name="Segnaposto piè di pagina 1"/>
          <p:cNvSpPr>
            <a:spLocks noGrp="1"/>
          </p:cNvSpPr>
          <p:nvPr>
            <p:ph type="ftr" idx="11"/>
          </p:nvPr>
        </p:nvSpPr>
        <p:spPr/>
        <p:txBody>
          <a:bodyPr/>
          <a:lstStyle/>
          <a:p>
            <a:endParaRPr lang="it-IT" dirty="0"/>
          </a:p>
        </p:txBody>
      </p:sp>
      <p:sp>
        <p:nvSpPr>
          <p:cNvPr id="3" name="Segnaposto numero diapositiva 2"/>
          <p:cNvSpPr>
            <a:spLocks noGrp="1"/>
          </p:cNvSpPr>
          <p:nvPr>
            <p:ph type="sldNum" idx="12"/>
          </p:nvPr>
        </p:nvSpPr>
        <p:spPr/>
        <p:txBody>
          <a:bodyPr/>
          <a:lstStyle/>
          <a:p>
            <a:fld id="{C88609FC-15FD-2146-BA8C-43D104CCAF79}" type="slidenum">
              <a:rPr lang="it-IT" smtClean="0"/>
              <a:pPr/>
              <a:t>1</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endParaRPr lang="ru-RU" dirty="0"/>
          </a:p>
          <a:p>
            <a:endParaRPr lang="it-IT" dirty="0"/>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10</a:t>
            </a:fld>
            <a:endParaRPr lang="it-IT"/>
          </a:p>
        </p:txBody>
      </p:sp>
      <p:graphicFrame>
        <p:nvGraphicFramePr>
          <p:cNvPr id="7" name="Oggetto 6"/>
          <p:cNvGraphicFramePr>
            <a:graphicFrameLocks noChangeAspect="1"/>
          </p:cNvGraphicFramePr>
          <p:nvPr>
            <p:extLst>
              <p:ext uri="{D42A27DB-BD31-4B8C-83A1-F6EECF244321}">
                <p14:modId xmlns:p14="http://schemas.microsoft.com/office/powerpoint/2010/main" val="835784486"/>
              </p:ext>
            </p:extLst>
          </p:nvPr>
        </p:nvGraphicFramePr>
        <p:xfrm>
          <a:off x="611560" y="404664"/>
          <a:ext cx="7848872" cy="1836674"/>
        </p:xfrm>
        <a:graphic>
          <a:graphicData uri="http://schemas.openxmlformats.org/presentationml/2006/ole">
            <mc:AlternateContent xmlns:mc="http://schemas.openxmlformats.org/markup-compatibility/2006">
              <mc:Choice xmlns:v="urn:schemas-microsoft-com:vml" Requires="v">
                <p:oleObj spid="_x0000_s1052" name="Documento" r:id="rId3" imgW="6311668" imgH="914366" progId="Word.Document.12">
                  <p:embed/>
                </p:oleObj>
              </mc:Choice>
              <mc:Fallback>
                <p:oleObj name="Documento" r:id="rId3" imgW="6311668" imgH="914366" progId="Word.Document.12">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404664"/>
                        <a:ext cx="7848872" cy="18366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Immagine 7" descr="poteri.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399039"/>
            <a:ext cx="9093200" cy="3149600"/>
          </a:xfrm>
          <a:prstGeom prst="rect">
            <a:avLst/>
          </a:prstGeom>
        </p:spPr>
      </p:pic>
    </p:spTree>
    <p:extLst>
      <p:ext uri="{BB962C8B-B14F-4D97-AF65-F5344CB8AC3E}">
        <p14:creationId xmlns:p14="http://schemas.microsoft.com/office/powerpoint/2010/main" val="402223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Il Governo</a:t>
            </a:r>
          </a:p>
        </p:txBody>
      </p:sp>
      <p:sp>
        <p:nvSpPr>
          <p:cNvPr id="64514" name="Rectangle 2"/>
          <p:cNvSpPr>
            <a:spLocks noGrp="1" noChangeArrowheads="1"/>
          </p:cNvSpPr>
          <p:nvPr>
            <p:ph type="body" idx="1"/>
          </p:nvPr>
        </p:nvSpPr>
        <p:spPr>
          <a:xfrm>
            <a:off x="457200" y="1600200"/>
            <a:ext cx="8229600" cy="4525963"/>
          </a:xfrm>
          <a:ln/>
        </p:spPr>
        <p:txBody>
          <a:bodyPr/>
          <a:lstStyle/>
          <a:p>
            <a:pPr indent="-341313" algn="just">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t>   Il Governo è costituito da una pluralità di organi, previsti sia dalla Costituzione sia da leggi ordinarie.</a:t>
            </a:r>
          </a:p>
          <a:p>
            <a:pPr indent="-341313" algn="just">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t>   	</a:t>
            </a:r>
            <a:r>
              <a:rPr lang="it-IT" sz="2800">
                <a:solidFill>
                  <a:srgbClr val="009900"/>
                </a:solidFill>
              </a:rPr>
              <a:t>Art. 92.- Il Governo della Repubblica è composto dal Presidente del Consiglio e dai ministri, che costituiscono insieme il Consiglio dei ministri.</a:t>
            </a:r>
          </a:p>
          <a:p>
            <a:pPr indent="-341313" algn="just">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   	Il Presidente della Repubblica nomina il Presidente del Consiglio dei ministri e, su proposta di questo, i ministri.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11</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12</a:t>
            </a:fld>
            <a:endParaRPr lang="it-IT"/>
          </a:p>
        </p:txBody>
      </p:sp>
      <p:sp>
        <p:nvSpPr>
          <p:cNvPr id="6" name="Segnaposto contenuto 5"/>
          <p:cNvSpPr>
            <a:spLocks noGrp="1"/>
          </p:cNvSpPr>
          <p:nvPr>
            <p:ph idx="1"/>
          </p:nvPr>
        </p:nvSpPr>
        <p:spPr>
          <a:xfrm>
            <a:off x="539552" y="620688"/>
            <a:ext cx="8228013" cy="4772717"/>
          </a:xfrm>
          <a:prstGeom prst="rect">
            <a:avLst/>
          </a:prstGeom>
        </p:spPr>
        <p:txBody>
          <a:bodyPr wrap="square">
            <a:spAutoFit/>
          </a:bodyPr>
          <a:lstStyle/>
          <a:p>
            <a:pPr algn="ctr"/>
            <a:r>
              <a:rPr lang="it-IT" sz="2000" b="1" dirty="0">
                <a:solidFill>
                  <a:srgbClr val="FF0000"/>
                </a:solidFill>
              </a:rPr>
              <a:t>Il potere esecutivo</a:t>
            </a:r>
            <a:endParaRPr lang="it-IT" sz="2000" dirty="0">
              <a:solidFill>
                <a:srgbClr val="FF0000"/>
              </a:solidFill>
            </a:endParaRPr>
          </a:p>
          <a:p>
            <a:r>
              <a:rPr lang="it-IT" sz="1400" dirty="0">
                <a:solidFill>
                  <a:schemeClr val="tx1"/>
                </a:solidFill>
              </a:rPr>
              <a:t> </a:t>
            </a:r>
          </a:p>
          <a:p>
            <a:r>
              <a:rPr lang="it-IT" sz="1400" dirty="0">
                <a:solidFill>
                  <a:schemeClr val="tx1"/>
                </a:solidFill>
              </a:rPr>
              <a:t>Il Presidente del Consiglio (Capo del Governo) e il Governo, formato da vari Ministri, hanno il potere di governare.</a:t>
            </a:r>
          </a:p>
          <a:p>
            <a:r>
              <a:rPr lang="it-IT" sz="1400" dirty="0">
                <a:solidFill>
                  <a:schemeClr val="tx1"/>
                </a:solidFill>
              </a:rPr>
              <a:t> </a:t>
            </a:r>
          </a:p>
          <a:p>
            <a:r>
              <a:rPr lang="it-IT" sz="1400" dirty="0">
                <a:solidFill>
                  <a:schemeClr val="tx1"/>
                </a:solidFill>
              </a:rPr>
              <a:t>Il Governo applica le leggi decise dal Parlamento.</a:t>
            </a:r>
          </a:p>
          <a:p>
            <a:r>
              <a:rPr lang="it-IT" sz="1400" dirty="0">
                <a:solidFill>
                  <a:schemeClr val="tx1"/>
                </a:solidFill>
              </a:rPr>
              <a:t> Il Presidente del Consiglio guida la politica generale del governo e organizza il lavoro dei Ministri che sono a capo dei ministeri (difesa, interni, esteri, </a:t>
            </a:r>
            <a:r>
              <a:rPr lang="it-IT" sz="1400" dirty="0" err="1">
                <a:solidFill>
                  <a:schemeClr val="tx1"/>
                </a:solidFill>
              </a:rPr>
              <a:t>ecc</a:t>
            </a:r>
            <a:r>
              <a:rPr lang="it-IT" sz="1400" dirty="0">
                <a:solidFill>
                  <a:schemeClr val="tx1"/>
                </a:solidFill>
              </a:rPr>
              <a:t> …).</a:t>
            </a:r>
          </a:p>
          <a:p>
            <a:endParaRPr lang="it-IT" sz="1400" dirty="0">
              <a:solidFill>
                <a:schemeClr val="tx1"/>
              </a:solidFill>
            </a:endParaRPr>
          </a:p>
          <a:p>
            <a:pPr algn="ctr"/>
            <a:r>
              <a:rPr lang="it-IT" sz="1400" b="1" dirty="0">
                <a:solidFill>
                  <a:schemeClr val="tx1"/>
                </a:solidFill>
              </a:rPr>
              <a:t>Come nasce un governo?</a:t>
            </a:r>
          </a:p>
          <a:p>
            <a:r>
              <a:rPr lang="it-IT" sz="1400" b="1" dirty="0">
                <a:solidFill>
                  <a:schemeClr val="tx1"/>
                </a:solidFill>
              </a:rPr>
              <a:t> </a:t>
            </a:r>
            <a:r>
              <a:rPr lang="it-IT" sz="1400" dirty="0">
                <a:solidFill>
                  <a:schemeClr val="tx1"/>
                </a:solidFill>
              </a:rPr>
              <a:t>Dopo le elezioni il</a:t>
            </a:r>
            <a:r>
              <a:rPr lang="it-IT" sz="1400" b="1" dirty="0">
                <a:solidFill>
                  <a:schemeClr val="tx1"/>
                </a:solidFill>
              </a:rPr>
              <a:t> </a:t>
            </a:r>
            <a:r>
              <a:rPr lang="it-IT" sz="1400" dirty="0">
                <a:solidFill>
                  <a:schemeClr val="tx1"/>
                </a:solidFill>
              </a:rPr>
              <a:t>Presidente della Repubblica avvia le consultazioni, ossia ascolta tutti i partiti, poi dice di formare il nuovo governo ad una persona del gruppo politico che ha vinto le elezioni. Questa persona, che diventerà il Capo del Governo, prepara una lista dei ministri che vengono poi nominati dal Presidente della Repubblica. Entro 10 giorni il nuovo governo deve presentarsi davanti alle due camere (deputati e senatori) per avere la fiducia (deve cioè ottenere la maggioranza dei voti dei deputati e dei senatori in entrambe le Camere</a:t>
            </a:r>
            <a:r>
              <a:rPr lang="it-IT" sz="1400" dirty="0"/>
              <a:t>).</a:t>
            </a:r>
          </a:p>
          <a:p>
            <a:endParaRPr lang="it-IT" sz="1400" dirty="0">
              <a:solidFill>
                <a:schemeClr val="tx1"/>
              </a:solidFill>
            </a:endParaRPr>
          </a:p>
        </p:txBody>
      </p:sp>
    </p:spTree>
    <p:extLst>
      <p:ext uri="{BB962C8B-B14F-4D97-AF65-F5344CB8AC3E}">
        <p14:creationId xmlns:p14="http://schemas.microsoft.com/office/powerpoint/2010/main" val="2838331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7345"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Il Parlamento</a:t>
            </a:r>
          </a:p>
        </p:txBody>
      </p:sp>
      <p:sp>
        <p:nvSpPr>
          <p:cNvPr id="57346" name="Rectangle 2"/>
          <p:cNvSpPr>
            <a:spLocks noGrp="1" noChangeArrowheads="1"/>
          </p:cNvSpPr>
          <p:nvPr>
            <p:ph type="body" idx="1"/>
          </p:nvPr>
        </p:nvSpPr>
        <p:spPr>
          <a:xfrm>
            <a:off x="457200" y="1600200"/>
            <a:ext cx="8229600" cy="4525963"/>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La Costituzione pone al centro della vita politica del Paese il Parlamento, l’unico organo eletto direttamente dal popolo a livello nazionale e, perciò, espressione piena della sovranità popolare.</a:t>
            </a:r>
          </a:p>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13</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300021" cy="6264696"/>
          </a:xfrm>
        </p:spPr>
        <p:txBody>
          <a:bodyPr/>
          <a:lstStyle/>
          <a:p>
            <a:pPr algn="ctr"/>
            <a:r>
              <a:rPr lang="it-IT" sz="2000" b="1" dirty="0">
                <a:solidFill>
                  <a:srgbClr val="FF0000"/>
                </a:solidFill>
              </a:rPr>
              <a:t>Il potere legislativo</a:t>
            </a:r>
            <a:endParaRPr lang="it-IT" sz="2000" dirty="0">
              <a:solidFill>
                <a:srgbClr val="FF0000"/>
              </a:solidFill>
            </a:endParaRPr>
          </a:p>
          <a:p>
            <a:r>
              <a:rPr lang="it-IT" sz="1400" dirty="0"/>
              <a:t> </a:t>
            </a:r>
          </a:p>
          <a:p>
            <a:r>
              <a:rPr lang="it-IT" sz="1400" dirty="0"/>
              <a:t>Il Parlamento fa le leggi. Il Parlamento è composto da due camere: la camera dei Deputati (630 deputati) e il Senato della Repubblica (315 senatori). Le due camere svolgono in modo separato gli stessi compiti, questo sistema si chiama bicameralismo perfetto</a:t>
            </a:r>
            <a:r>
              <a:rPr lang="it-IT" sz="1400" i="1" dirty="0"/>
              <a:t>,</a:t>
            </a:r>
            <a:r>
              <a:rPr lang="it-IT" sz="1400" dirty="0"/>
              <a:t> vuol dire che una legge deve essere discussa e accettata da tutti e due le camere del Parlamento. </a:t>
            </a:r>
          </a:p>
          <a:p>
            <a:r>
              <a:rPr lang="it-IT" sz="1400" dirty="0"/>
              <a:t>Il Parlamento controlla il lavoro del Governo. I deputati e i senatori sono cittadine e cittadini italiani eletti con suffragio universale (voto di tutti gli uomini e le donne maggiori di 18 anni, 25 per Senato). Durano in carica 5 anni.</a:t>
            </a:r>
          </a:p>
          <a:p>
            <a:r>
              <a:rPr lang="it-IT" sz="1400" b="1" dirty="0"/>
              <a:t>Come nasce una legge (procedura ordinaria):</a:t>
            </a:r>
          </a:p>
          <a:p>
            <a:r>
              <a:rPr lang="it-IT" sz="1200" dirty="0"/>
              <a:t>I tappa: presentazione di un progetto al Parlamento che deve decidere se portarlo avanti. Il progetto di legge può essere presentato dal Governo, dalle Regioni, dal Consiglio nazionale dell’economia e del lavoro, dai singoli componenti del Parlamento e dal popolo (almeno 50000 elettori).</a:t>
            </a:r>
          </a:p>
          <a:p>
            <a:pPr lvl="0"/>
            <a:r>
              <a:rPr lang="it-IT" sz="1200" dirty="0"/>
              <a:t>II tappa: presentazione del progetto a una delle due Camere.</a:t>
            </a:r>
          </a:p>
          <a:p>
            <a:pPr lvl="0"/>
            <a:r>
              <a:rPr lang="it-IT" sz="1200" dirty="0"/>
              <a:t>III tappa: si dà la proposta di legge alla Commissione di competenza, viene esaminato, eventualmente modificato e passato in aula.</a:t>
            </a:r>
          </a:p>
          <a:p>
            <a:pPr lvl="0"/>
            <a:r>
              <a:rPr lang="it-IT" sz="1200" dirty="0"/>
              <a:t>IV tappa: è di nuovo esaminato, eventualmente modificato e trasmesso all’altra Camera;</a:t>
            </a:r>
          </a:p>
          <a:p>
            <a:pPr lvl="0"/>
            <a:r>
              <a:rPr lang="it-IT" sz="1200" dirty="0"/>
              <a:t>V tappa: viene dato alla Commissione di competenza, esaminato, eventualmente modificato e trasmesso in aula;</a:t>
            </a:r>
          </a:p>
          <a:p>
            <a:pPr lvl="0"/>
            <a:r>
              <a:rPr lang="it-IT" sz="1200" dirty="0"/>
              <a:t>VI tappa: è di nuovo esaminato, se è approvato nel testo già approvato dalla Camera che lo ha esaminato per prima, la legge viene inviata al Presidente della Repubblica;</a:t>
            </a:r>
          </a:p>
          <a:p>
            <a:pPr lvl="0"/>
            <a:r>
              <a:rPr lang="it-IT" sz="1200" dirty="0"/>
              <a:t>VII tappa: la legge è promulgata dal Presidente della repubblica e pubblicata sulla Gazzetta ufficiale.</a:t>
            </a:r>
          </a:p>
          <a:p>
            <a:r>
              <a:rPr lang="it-IT" sz="1200" dirty="0"/>
              <a:t> </a:t>
            </a:r>
          </a:p>
          <a:p>
            <a:endParaRPr lang="it-IT" dirty="0"/>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14</a:t>
            </a:fld>
            <a:endParaRPr lang="it-IT"/>
          </a:p>
        </p:txBody>
      </p:sp>
    </p:spTree>
    <p:extLst>
      <p:ext uri="{BB962C8B-B14F-4D97-AF65-F5344CB8AC3E}">
        <p14:creationId xmlns:p14="http://schemas.microsoft.com/office/powerpoint/2010/main" val="147520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5537"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La Magistratura</a:t>
            </a:r>
          </a:p>
        </p:txBody>
      </p:sp>
      <p:sp>
        <p:nvSpPr>
          <p:cNvPr id="65538" name="Rectangle 2"/>
          <p:cNvSpPr>
            <a:spLocks noGrp="1" noChangeArrowheads="1"/>
          </p:cNvSpPr>
          <p:nvPr>
            <p:ph type="body" idx="1"/>
          </p:nvPr>
        </p:nvSpPr>
        <p:spPr>
          <a:xfrm>
            <a:off x="457200" y="1600200"/>
            <a:ext cx="8229600" cy="4525963"/>
          </a:xfrm>
          <a:ln/>
        </p:spPr>
        <p:txBody>
          <a:bodyPr/>
          <a:lstStyle/>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t>  </a:t>
            </a:r>
            <a:r>
              <a:rPr lang="it-IT" sz="2800">
                <a:solidFill>
                  <a:srgbClr val="009900"/>
                </a:solidFill>
              </a:rPr>
              <a:t>Art. 101.- La giustizia è amministrata in nome del popolo.</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I giudici sono soggetti soltanto alla legge.</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 Art. 104.- La magistratura costituisce un ordine autonomo e indipendente da ogni altro potere.</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Il Consiglio superiore della magistratura è presieduto dal Presidente della Repubblica.</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15</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89677" cy="5575895"/>
          </a:xfrm>
        </p:spPr>
        <p:txBody>
          <a:bodyPr/>
          <a:lstStyle/>
          <a:p>
            <a:pPr algn="ctr"/>
            <a:r>
              <a:rPr lang="it-IT" sz="2000" b="1" dirty="0">
                <a:solidFill>
                  <a:srgbClr val="FF0000"/>
                </a:solidFill>
              </a:rPr>
              <a:t>Il potere giudiziario</a:t>
            </a:r>
            <a:endParaRPr lang="it-IT" sz="2000" dirty="0">
              <a:solidFill>
                <a:srgbClr val="FF0000"/>
              </a:solidFill>
            </a:endParaRPr>
          </a:p>
          <a:p>
            <a:r>
              <a:rPr lang="it-IT" sz="1400" dirty="0"/>
              <a:t> </a:t>
            </a:r>
          </a:p>
          <a:p>
            <a:pPr lvl="0" algn="just"/>
            <a:r>
              <a:rPr lang="it-IT" sz="1400" dirty="0"/>
              <a:t>. Questo potere è dato ai giudici (magistrati) che formano la Magistratura. In uno Stato di diritto la legge è uguale per tutti. Il giudice deve usare le leggi e non giudicare secondo l’opinione personale. La Magistratura è un organo indipendente che non dipende dal ministero della Giustizia, ma si autogoverna attraverso il Consiglio Superiore della Magistratura (CSM), che è presieduto dal Presidente della Repubblica.</a:t>
            </a:r>
          </a:p>
          <a:p>
            <a:pPr algn="just"/>
            <a:r>
              <a:rPr lang="it-IT" sz="1400" dirty="0"/>
              <a:t> </a:t>
            </a:r>
          </a:p>
          <a:p>
            <a:r>
              <a:rPr lang="it-IT" sz="1400" dirty="0"/>
              <a:t>Si diventa magistrati per concorso pubblico.</a:t>
            </a:r>
          </a:p>
          <a:p>
            <a:r>
              <a:rPr lang="it-IT" sz="1400" dirty="0"/>
              <a:t> NB</a:t>
            </a:r>
          </a:p>
          <a:p>
            <a:r>
              <a:rPr lang="it-IT" sz="1400" dirty="0"/>
              <a:t>Tutti hanno diritto alla difesa. Nessuno può essere considerato colpevole finché non è pronunciata la sentenza finale. Chi è condannato può normalmente  ricorrere in appello e poi in Cassazione (la sentenza di quest’ultima è definitiva).</a:t>
            </a:r>
          </a:p>
          <a:p>
            <a:r>
              <a:rPr lang="it-IT" sz="1400" dirty="0"/>
              <a:t>In alternativa una sentenza di grado inferiore diventa definitiva quando è passata in giudicato ,sono cioè decorsi i termini per ricorrere ai gradi superiori</a:t>
            </a:r>
          </a:p>
          <a:p>
            <a:endParaRPr lang="it-IT" dirty="0"/>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16</a:t>
            </a:fld>
            <a:endParaRPr lang="it-IT"/>
          </a:p>
        </p:txBody>
      </p:sp>
    </p:spTree>
    <p:extLst>
      <p:ext uri="{BB962C8B-B14F-4D97-AF65-F5344CB8AC3E}">
        <p14:creationId xmlns:p14="http://schemas.microsoft.com/office/powerpoint/2010/main" val="2005700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Il Presidente della Repubblica</a:t>
            </a:r>
          </a:p>
        </p:txBody>
      </p:sp>
      <p:sp>
        <p:nvSpPr>
          <p:cNvPr id="62466" name="Rectangle 2"/>
          <p:cNvSpPr>
            <a:spLocks noGrp="1" noChangeArrowheads="1"/>
          </p:cNvSpPr>
          <p:nvPr>
            <p:ph type="body" idx="1"/>
          </p:nvPr>
        </p:nvSpPr>
        <p:spPr>
          <a:xfrm>
            <a:off x="457200" y="1600200"/>
            <a:ext cx="8229600" cy="4525963"/>
          </a:xfrm>
          <a:ln/>
        </p:spPr>
        <p:txBody>
          <a:bodyPr/>
          <a:lstStyle/>
          <a:p>
            <a:pPr indent="-341313" algn="ctr">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solidFill>
                  <a:srgbClr val="009900"/>
                </a:solidFill>
              </a:rPr>
              <a:t>    Art. 83.- Il Presidente della Repubblica è eletto dal Parlamento in seduta comune dei suoi membri. […]</a:t>
            </a:r>
          </a:p>
          <a:p>
            <a:pPr indent="-341313" algn="just">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Il Presidente della Repubblica non esercita nessuno dei tre poteri fondamentali, egli rappresenta l’unità della nazione ed ha il compito di vigilare perché i principi democratici della Costituzione vengano sempre rispettati.</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17</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28013" cy="4524375"/>
          </a:xfrm>
        </p:spPr>
        <p:txBody>
          <a:bodyPr/>
          <a:lstStyle/>
          <a:p>
            <a:pPr algn="ctr"/>
            <a:r>
              <a:rPr lang="it-IT" sz="2000" b="1" dirty="0">
                <a:solidFill>
                  <a:srgbClr val="FF0000"/>
                </a:solidFill>
              </a:rPr>
              <a:t>Il Presidente della Repubblica</a:t>
            </a:r>
            <a:endParaRPr lang="it-IT" sz="2000" dirty="0">
              <a:solidFill>
                <a:srgbClr val="FF0000"/>
              </a:solidFill>
            </a:endParaRPr>
          </a:p>
          <a:p>
            <a:r>
              <a:rPr lang="it-IT" sz="2000" dirty="0"/>
              <a:t> </a:t>
            </a:r>
          </a:p>
          <a:p>
            <a:pPr lvl="0"/>
            <a:r>
              <a:rPr lang="it-IT" sz="1400" dirty="0"/>
              <a:t>il capo dello Stato e rappresenta la Nazione. Dura in carica sette anni. Il presidente non ha il potere di fare le leggi né di governare, ma ha comunque un fondamentale potere di indirizzo (indirizza l’attività delle camere e del governo). </a:t>
            </a:r>
          </a:p>
          <a:p>
            <a:pPr lvl="0"/>
            <a:r>
              <a:rPr lang="it-IT" sz="1400" dirty="0"/>
              <a:t>Egli:</a:t>
            </a:r>
          </a:p>
          <a:p>
            <a:r>
              <a:rPr lang="it-IT" sz="1400" dirty="0"/>
              <a:t> </a:t>
            </a:r>
          </a:p>
          <a:p>
            <a:pPr lvl="0"/>
            <a:r>
              <a:rPr lang="it-IT" sz="1400" dirty="0"/>
              <a:t>-scioglie il Parlamento e ordina nuove elezioni prima della fine naturale di una legislatura o in caso di crisi di governo;</a:t>
            </a:r>
          </a:p>
          <a:p>
            <a:r>
              <a:rPr lang="it-IT" sz="1400" dirty="0"/>
              <a:t> </a:t>
            </a:r>
          </a:p>
          <a:p>
            <a:pPr lvl="0"/>
            <a:r>
              <a:rPr lang="it-IT" sz="1400" dirty="0"/>
              <a:t>-pubblica tutte le leggi decise o decide di rinviarle di nuovo al Parlamento per una loro nuova valutazione quando siano reputate contrastanti con i principi fondanti della nostra Costituzione;</a:t>
            </a:r>
          </a:p>
          <a:p>
            <a:r>
              <a:rPr lang="it-IT" sz="1400" dirty="0"/>
              <a:t> </a:t>
            </a:r>
          </a:p>
          <a:p>
            <a:pPr lvl="0"/>
            <a:r>
              <a:rPr lang="it-IT" sz="1400" dirty="0"/>
              <a:t>-invia messaggi alle Camere nei momenti di crisi per cercare in modo imparziale di indicare possibili strade da seguire nel rispetto della Costituzione.</a:t>
            </a:r>
          </a:p>
          <a:p>
            <a:endParaRPr lang="it-IT" dirty="0"/>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18</a:t>
            </a:fld>
            <a:endParaRPr lang="it-IT"/>
          </a:p>
        </p:txBody>
      </p:sp>
    </p:spTree>
    <p:extLst>
      <p:ext uri="{BB962C8B-B14F-4D97-AF65-F5344CB8AC3E}">
        <p14:creationId xmlns:p14="http://schemas.microsoft.com/office/powerpoint/2010/main" val="1717950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628800"/>
            <a:ext cx="8228013" cy="1141412"/>
          </a:xfrm>
        </p:spPr>
        <p:txBody>
          <a:bodyPr/>
          <a:lstStyle/>
          <a:p>
            <a:r>
              <a:rPr lang="it-IT" dirty="0"/>
              <a:t>Principi fondamentali</a:t>
            </a:r>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19</a:t>
            </a:fld>
            <a:endParaRPr lang="it-IT"/>
          </a:p>
        </p:txBody>
      </p:sp>
    </p:spTree>
    <p:extLst>
      <p:ext uri="{BB962C8B-B14F-4D97-AF65-F5344CB8AC3E}">
        <p14:creationId xmlns:p14="http://schemas.microsoft.com/office/powerpoint/2010/main" val="3478255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2</a:t>
            </a:fld>
            <a:endParaRPr lang="it-IT"/>
          </a:p>
        </p:txBody>
      </p:sp>
      <p:pic>
        <p:nvPicPr>
          <p:cNvPr id="6" name="Immagine 5" descr="fd36dfda4ea76f9f4b668e695df4ee5b.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60648"/>
            <a:ext cx="7164288" cy="5373216"/>
          </a:xfrm>
          <a:prstGeom prst="rect">
            <a:avLst/>
          </a:prstGeom>
        </p:spPr>
      </p:pic>
    </p:spTree>
    <p:extLst>
      <p:ext uri="{BB962C8B-B14F-4D97-AF65-F5344CB8AC3E}">
        <p14:creationId xmlns:p14="http://schemas.microsoft.com/office/powerpoint/2010/main" val="888714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……la sovranità popolare</a:t>
            </a:r>
            <a:br>
              <a:rPr lang="it-IT" sz="4000"/>
            </a:br>
            <a:endParaRPr lang="it-IT" sz="4000"/>
          </a:p>
        </p:txBody>
      </p:sp>
      <p:sp>
        <p:nvSpPr>
          <p:cNvPr id="33794" name="Rectangle 2"/>
          <p:cNvSpPr>
            <a:spLocks noGrp="1" noChangeArrowheads="1"/>
          </p:cNvSpPr>
          <p:nvPr>
            <p:ph type="body" idx="1"/>
          </p:nvPr>
        </p:nvSpPr>
        <p:spPr>
          <a:xfrm>
            <a:off x="457200" y="1600200"/>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dirty="0">
              <a:solidFill>
                <a:srgbClr val="33CC33"/>
              </a:solidFill>
            </a:endParaRP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Art. 1.</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 L’Italia è una Repubblica democratica fondata sul lavoro.</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La sovranità appartiene al popolo, che la esercita nelle forme e nei limiti della Costituzione</a:t>
            </a:r>
            <a:r>
              <a:rPr lang="it-IT" dirty="0">
                <a:solidFill>
                  <a:srgbClr val="33CC33"/>
                </a:solidFill>
              </a:rPr>
              <a:t>.</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20</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…la dignità della persona, i diritti inviolabili dell’uomo, l’eguaglianza</a:t>
            </a:r>
          </a:p>
        </p:txBody>
      </p:sp>
      <p:sp>
        <p:nvSpPr>
          <p:cNvPr id="34818" name="Rectangle 2"/>
          <p:cNvSpPr>
            <a:spLocks noGrp="1" noChangeArrowheads="1"/>
          </p:cNvSpPr>
          <p:nvPr>
            <p:ph type="body" idx="1"/>
          </p:nvPr>
        </p:nvSpPr>
        <p:spPr>
          <a:xfrm>
            <a:off x="457200" y="1600200"/>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dirty="0"/>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  </a:t>
            </a:r>
            <a:r>
              <a:rPr lang="it-IT" dirty="0">
                <a:solidFill>
                  <a:srgbClr val="009900"/>
                </a:solidFill>
              </a:rPr>
              <a:t>Art. 2.</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a:t>
            </a:r>
            <a:r>
              <a:rPr lang="it-IT" dirty="0">
                <a:solidFill>
                  <a:srgbClr val="33CC33"/>
                </a:solidFill>
              </a:rPr>
              <a:t> </a:t>
            </a:r>
            <a:r>
              <a:rPr lang="it-IT" dirty="0">
                <a:solidFill>
                  <a:srgbClr val="009900"/>
                </a:solidFill>
              </a:rPr>
              <a:t>La repubblica riconosce e garantisce i diritti inviolabili dell’uomo, sia come singolo sia nelle formazioni sociali ove si svolge la sua personalità, e richiede l’adempimento dei doveri inderogabili di solidarietà politica, economica, sociale.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21</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L’uguaglianza</a:t>
            </a:r>
          </a:p>
        </p:txBody>
      </p:sp>
      <p:sp>
        <p:nvSpPr>
          <p:cNvPr id="4" name="Segnaposto piè di pagina 3"/>
          <p:cNvSpPr>
            <a:spLocks noGrp="1"/>
          </p:cNvSpPr>
          <p:nvPr>
            <p:ph type="ftr" idx="11"/>
          </p:nvPr>
        </p:nvSpPr>
        <p:spPr/>
        <p:txBody>
          <a:bodyPr/>
          <a:lstStyle/>
          <a:p>
            <a:endParaRPr lang="it-IT"/>
          </a:p>
        </p:txBody>
      </p:sp>
      <p:sp>
        <p:nvSpPr>
          <p:cNvPr id="5" name="Segnaposto numero diapositiva 4"/>
          <p:cNvSpPr>
            <a:spLocks noGrp="1"/>
          </p:cNvSpPr>
          <p:nvPr>
            <p:ph type="sldNum" idx="12"/>
          </p:nvPr>
        </p:nvSpPr>
        <p:spPr/>
        <p:txBody>
          <a:bodyPr/>
          <a:lstStyle/>
          <a:p>
            <a:fld id="{C88609FC-15FD-2146-BA8C-43D104CCAF79}" type="slidenum">
              <a:rPr lang="it-IT" smtClean="0"/>
              <a:pPr/>
              <a:t>22</a:t>
            </a:fld>
            <a:endParaRPr lang="it-IT"/>
          </a:p>
        </p:txBody>
      </p:sp>
      <p:sp>
        <p:nvSpPr>
          <p:cNvPr id="6" name="Rettangolo 5"/>
          <p:cNvSpPr/>
          <p:nvPr/>
        </p:nvSpPr>
        <p:spPr>
          <a:xfrm>
            <a:off x="899592" y="1628800"/>
            <a:ext cx="7704856" cy="3477875"/>
          </a:xfrm>
          <a:prstGeom prst="rect">
            <a:avLst/>
          </a:prstGeom>
        </p:spPr>
        <p:txBody>
          <a:bodyPr wrap="square">
            <a:spAutoFit/>
          </a:bodyPr>
          <a:lstStyle/>
          <a:p>
            <a:r>
              <a:rPr lang="it-IT" sz="2000" dirty="0">
                <a:solidFill>
                  <a:srgbClr val="008000"/>
                </a:solidFill>
                <a:latin typeface="+mn-lt"/>
              </a:rPr>
              <a:t>Articolo 3</a:t>
            </a:r>
          </a:p>
          <a:p>
            <a:r>
              <a:rPr lang="it-IT" sz="2000" dirty="0">
                <a:solidFill>
                  <a:srgbClr val="008000"/>
                </a:solidFill>
                <a:latin typeface="+mn-lt"/>
              </a:rPr>
              <a:t>-Tutti i cittadini hanno pari dignità sociale e sono eguali davanti alla legge, senza distinzione di sesso, di razza, di lingua, di religione, di opinioni politiche, di condizioni personali e sociali. </a:t>
            </a:r>
          </a:p>
          <a:p>
            <a:r>
              <a:rPr lang="it-IT" sz="2000" dirty="0">
                <a:solidFill>
                  <a:srgbClr val="008000"/>
                </a:solidFill>
                <a:latin typeface="+mn-lt"/>
              </a:rPr>
              <a:t>(uguaglianza formale)</a:t>
            </a:r>
          </a:p>
          <a:p>
            <a:r>
              <a:rPr lang="it-IT" sz="2000" dirty="0">
                <a:solidFill>
                  <a:srgbClr val="008000"/>
                </a:solidFill>
                <a:latin typeface="+mn-lt"/>
              </a:rPr>
              <a:t>-E`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 (uguaglianza sostanziale)</a:t>
            </a:r>
          </a:p>
        </p:txBody>
      </p:sp>
    </p:spTree>
    <p:extLst>
      <p:ext uri="{BB962C8B-B14F-4D97-AF65-F5344CB8AC3E}">
        <p14:creationId xmlns:p14="http://schemas.microsoft.com/office/powerpoint/2010/main" val="2511170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….la pace</a:t>
            </a:r>
          </a:p>
        </p:txBody>
      </p:sp>
      <p:sp>
        <p:nvSpPr>
          <p:cNvPr id="36866" name="Rectangle 2"/>
          <p:cNvSpPr>
            <a:spLocks noGrp="1" noChangeArrowheads="1"/>
          </p:cNvSpPr>
          <p:nvPr>
            <p:ph type="body" idx="1"/>
          </p:nvPr>
        </p:nvSpPr>
        <p:spPr>
          <a:xfrm>
            <a:off x="457200" y="1600200"/>
            <a:ext cx="8229600" cy="4525963"/>
          </a:xfrm>
          <a:ln/>
        </p:spPr>
        <p:txBody>
          <a:bodyPr/>
          <a:lstStyle/>
          <a:p>
            <a:pPr indent="-341313" algn="ctr">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   </a:t>
            </a:r>
            <a:r>
              <a:rPr lang="it-IT" dirty="0">
                <a:solidFill>
                  <a:srgbClr val="009900"/>
                </a:solidFill>
              </a:rPr>
              <a:t>art. 11.</a:t>
            </a:r>
          </a:p>
          <a:p>
            <a:pPr indent="-341313" algn="ctr">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 L’Italia ripudia la guerra come strumento di offesa alla libertà degli altri popoli e come mezzo di risoluzione delle controversie internazionali; consente, in condizioni di parità con gli altri Stati, alle limitazioni di sovranità necessarie ad un ordinamento che assicuri la pace e la giustizia fra le Nazioni; promuove e favorisce le organizzazioni internazionali rivolte a tale scopo.</a:t>
            </a:r>
            <a:r>
              <a:rPr lang="it-IT" dirty="0">
                <a:solidFill>
                  <a:srgbClr val="33CC33"/>
                </a:solidFill>
              </a:rPr>
              <a:t>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23</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….la forma repubblicana</a:t>
            </a:r>
          </a:p>
        </p:txBody>
      </p:sp>
      <p:sp>
        <p:nvSpPr>
          <p:cNvPr id="37890" name="Rectangle 2"/>
          <p:cNvSpPr>
            <a:spLocks noGrp="1" noChangeArrowheads="1"/>
          </p:cNvSpPr>
          <p:nvPr>
            <p:ph type="body" idx="1"/>
          </p:nvPr>
        </p:nvSpPr>
        <p:spPr>
          <a:xfrm>
            <a:off x="457200" y="1600200"/>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 </a:t>
            </a:r>
            <a:r>
              <a:rPr lang="it-IT" sz="2800" dirty="0">
                <a:solidFill>
                  <a:srgbClr val="009900"/>
                </a:solidFill>
              </a:rPr>
              <a:t> Art. 1.</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L’Italia è una Repubblica democratica fondata sul lavoro.</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La sovranità appartiene al popolo, che la esercita nelle forme e nei limiti della Costituzione.</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sz="2800" dirty="0">
              <a:solidFill>
                <a:srgbClr val="009900"/>
              </a:solidFill>
            </a:endParaRP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Art. 139.</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La forma repubblicana non può essere oggetto di revisione costituzionale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24</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 il lavoro</a:t>
            </a:r>
          </a:p>
        </p:txBody>
      </p:sp>
      <p:sp>
        <p:nvSpPr>
          <p:cNvPr id="38914" name="Rectangle 2"/>
          <p:cNvSpPr>
            <a:spLocks noGrp="1" noChangeArrowheads="1"/>
          </p:cNvSpPr>
          <p:nvPr>
            <p:ph type="body" idx="1"/>
          </p:nvPr>
        </p:nvSpPr>
        <p:spPr>
          <a:xfrm>
            <a:off x="457200" y="1600200"/>
            <a:ext cx="8229600" cy="4525963"/>
          </a:xfrm>
          <a:ln/>
        </p:spPr>
        <p:txBody>
          <a:bodyPr/>
          <a:lstStyle/>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Art. 1.- L’Italia è una Repubblica democratica fondata sul lavoro.[…]</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Art. 4.- La Repubblica riconosce a tutti i cittadini il diritto al lavoro e promuove le condizioni che rendano effettivo questo diritto.</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solidFill>
                  <a:srgbClr val="009900"/>
                </a:solidFill>
              </a:rPr>
              <a:t>Ogni cittadino ha il dovere di svolgere, secondo le proprie possibilità e la propria scelta, un’attività o una funzione che concorra al progresso materiale o spirituale della società.</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25</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 la libertà religiosa</a:t>
            </a:r>
          </a:p>
        </p:txBody>
      </p:sp>
      <p:sp>
        <p:nvSpPr>
          <p:cNvPr id="39938" name="Rectangle 2"/>
          <p:cNvSpPr>
            <a:spLocks noGrp="1" noChangeArrowheads="1"/>
          </p:cNvSpPr>
          <p:nvPr>
            <p:ph type="body" idx="1"/>
          </p:nvPr>
        </p:nvSpPr>
        <p:spPr>
          <a:xfrm>
            <a:off x="457200" y="1600200"/>
            <a:ext cx="8229600" cy="4525963"/>
          </a:xfrm>
          <a:ln/>
        </p:spPr>
        <p:txBody>
          <a:bodyPr/>
          <a:lstStyle/>
          <a:p>
            <a:pPr indent="-341313">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t>     </a:t>
            </a:r>
            <a:r>
              <a:rPr lang="it-IT" sz="2800" dirty="0">
                <a:solidFill>
                  <a:srgbClr val="009900"/>
                </a:solidFill>
              </a:rPr>
              <a:t>Art. 8.</a:t>
            </a:r>
          </a:p>
          <a:p>
            <a:pPr indent="-341313">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Tutte le confessioni religiose sono egualmente libere davanti alla legge.</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Le confessioni religiose diverse dalla cattolica hanno diritto ad organizzarsi secondo i propri statuti, in quanto non contrastino con l’ordinamento giuridico italiano.</a:t>
            </a:r>
          </a:p>
          <a:p>
            <a:pPr indent="-341313" algn="ctr">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I loro rapporti con lo Stato sono regolati per legge sulla base di intese con le relative rappresentanze.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26</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….lo sviluppo culturale, scientifico e tecnologico</a:t>
            </a:r>
          </a:p>
        </p:txBody>
      </p:sp>
      <p:sp>
        <p:nvSpPr>
          <p:cNvPr id="40962" name="Rectangle 2"/>
          <p:cNvSpPr>
            <a:spLocks noGrp="1" noChangeArrowheads="1"/>
          </p:cNvSpPr>
          <p:nvPr>
            <p:ph type="body" idx="1"/>
          </p:nvPr>
        </p:nvSpPr>
        <p:spPr>
          <a:xfrm>
            <a:off x="457200" y="1600200"/>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dirty="0"/>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     </a:t>
            </a:r>
            <a:r>
              <a:rPr lang="it-IT" dirty="0">
                <a:solidFill>
                  <a:srgbClr val="009900"/>
                </a:solidFill>
              </a:rPr>
              <a:t>Art. 9.</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 La Repubblica promuove lo sviluppo della cultura e la ricerca scientifica e tecnica.</a:t>
            </a:r>
          </a:p>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solidFill>
                  <a:srgbClr val="009900"/>
                </a:solidFill>
              </a:rPr>
              <a:t> Tutela il paesaggio e il patrimonio storico artistico della Nazione.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27</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68313" y="274638"/>
            <a:ext cx="8218487" cy="706437"/>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a:t>….le norme del diritto internazionale</a:t>
            </a:r>
          </a:p>
        </p:txBody>
      </p:sp>
      <p:sp>
        <p:nvSpPr>
          <p:cNvPr id="41986" name="Rectangle 2"/>
          <p:cNvSpPr>
            <a:spLocks noGrp="1" noChangeArrowheads="1"/>
          </p:cNvSpPr>
          <p:nvPr>
            <p:ph type="body" idx="1"/>
          </p:nvPr>
        </p:nvSpPr>
        <p:spPr>
          <a:xfrm>
            <a:off x="323850" y="1125538"/>
            <a:ext cx="8301038" cy="5327650"/>
          </a:xfrm>
          <a:ln/>
        </p:spPr>
        <p:txBody>
          <a:bodyPr/>
          <a:lstStyle/>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t>   </a:t>
            </a:r>
            <a:r>
              <a:rPr lang="it-IT" sz="2800" dirty="0">
                <a:solidFill>
                  <a:srgbClr val="009900"/>
                </a:solidFill>
              </a:rPr>
              <a:t>Art. 10.</a:t>
            </a:r>
          </a:p>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L’ordinamento giuridico italiano si conforma alle norme del diritto internazionale generalmente riconosciute.</a:t>
            </a:r>
          </a:p>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La condizione giuridica dello straniero è regolata dalla legge in conformità delle norme e dei trattati internazionali.</a:t>
            </a:r>
          </a:p>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Lo straniero, al quale sia impedito nel suo paese l’effettivo esercizio delle libertà democratiche garantite dalla Costituzione italiana, ha diritto d’ asilo nel territorio della Repubblica, secondo le condizioni stabilite dalla legge.</a:t>
            </a:r>
          </a:p>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dirty="0">
                <a:solidFill>
                  <a:srgbClr val="009900"/>
                </a:solidFill>
              </a:rPr>
              <a:t>	Non è ammessa l’estradizione dello straniero per reati politici.</a:t>
            </a:r>
          </a:p>
          <a:p>
            <a:pPr indent="-341313">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sz="2800" dirty="0">
              <a:solidFill>
                <a:srgbClr val="009900"/>
              </a:solidFill>
            </a:endParaRP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28</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a:t>….. riconoscimento delle autonomie locali</a:t>
            </a:r>
          </a:p>
        </p:txBody>
      </p:sp>
      <p:sp>
        <p:nvSpPr>
          <p:cNvPr id="43010" name="Rectangle 2"/>
          <p:cNvSpPr>
            <a:spLocks noGrp="1" noChangeArrowheads="1"/>
          </p:cNvSpPr>
          <p:nvPr>
            <p:ph type="body" idx="1"/>
          </p:nvPr>
        </p:nvSpPr>
        <p:spPr>
          <a:xfrm>
            <a:off x="457200" y="1600200"/>
            <a:ext cx="8229600" cy="4525963"/>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r>
              <a:rPr lang="it-IT">
                <a:solidFill>
                  <a:srgbClr val="009900"/>
                </a:solidFill>
              </a:rPr>
              <a:t>Art. 5.- La Repubblica, una e indivisibile, riconosce e promuove le autonomie locali; attua nei servizi che dipendono dallo Stato il più ampio decentramento amministrativo; adegua i principi ed i metodi della sua legislazione alle esigenze dell’autonomia e del decentramento.</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29</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solidFill>
                  <a:srgbClr val="FF0000"/>
                </a:solidFill>
              </a:rPr>
              <a:t>Dall’Assemblea costituente alla Costituzione</a:t>
            </a:r>
          </a:p>
        </p:txBody>
      </p:sp>
      <p:sp>
        <p:nvSpPr>
          <p:cNvPr id="7170" name="Rectangle 2"/>
          <p:cNvSpPr>
            <a:spLocks noGrp="1" noChangeArrowheads="1"/>
          </p:cNvSpPr>
          <p:nvPr>
            <p:ph type="body" idx="1"/>
          </p:nvPr>
        </p:nvSpPr>
        <p:spPr>
          <a:xfrm>
            <a:off x="457200" y="1600200"/>
            <a:ext cx="8229600" cy="4525963"/>
          </a:xfrm>
          <a:ln/>
        </p:spPr>
        <p:txBody>
          <a:bodyPr/>
          <a:lstStyle/>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Il fascismo crolla il 25 luglio 1943, quando il Gran consiglio destituisce Mussolini attribuendo il comando del Paese al re.</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Il maresciallo Badoglio viene nominato capo del Governo e vengono soppresse tutte le istituzioni introdotte durante il periodo fascista (partito, Gran consiglio, camera dei fasci e delle corporazioni).</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a:t>
            </a:fld>
            <a:endParaRPr lang="it-IT"/>
          </a:p>
        </p:txBody>
      </p:sp>
    </p:spTree>
    <p:extLst>
      <p:ext uri="{BB962C8B-B14F-4D97-AF65-F5344CB8AC3E}">
        <p14:creationId xmlns:p14="http://schemas.microsoft.com/office/powerpoint/2010/main" val="3829319991"/>
      </p:ext>
    </p:extLst>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 rapporti civili (art. 13</a:t>
            </a:r>
            <a:r>
              <a:rPr lang="it-IT">
                <a:cs typeface="Arial" charset="0"/>
              </a:rPr>
              <a:t>→28)</a:t>
            </a:r>
          </a:p>
        </p:txBody>
      </p:sp>
      <p:sp>
        <p:nvSpPr>
          <p:cNvPr id="45058" name="Rectangle 2"/>
          <p:cNvSpPr>
            <a:spLocks noGrp="1" noChangeArrowheads="1"/>
          </p:cNvSpPr>
          <p:nvPr>
            <p:ph type="body" idx="1"/>
          </p:nvPr>
        </p:nvSpPr>
        <p:spPr>
          <a:xfrm>
            <a:off x="457200" y="1600200"/>
            <a:ext cx="8229600" cy="4525963"/>
          </a:xfrm>
          <a:ln/>
        </p:spPr>
        <p:txBody>
          <a:bodyPr/>
          <a:lstStyle/>
          <a:p>
            <a:pPr indent="-341313" algn="just">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800"/>
              <a:t>   In questa prima parte, la Costituzione garantisce l’inviolabilità delle libertà personali. Nessun cittadino può essere arrestato o perquisito arbitrariamente; il domicilio è inviolabile. Tutti i cittadini possono manifestare e sostenere pubblicamente le proprie opinioni non solo con la parola, ma anche a mezzo stampa o tramite un qualunque altro mezzo di comunicazione di massa, come la radio o la televisione.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30</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7105"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 rapporti etico-sociali</a:t>
            </a:r>
            <a:br>
              <a:rPr lang="it-IT" sz="4000"/>
            </a:br>
            <a:r>
              <a:rPr lang="it-IT" sz="4000"/>
              <a:t> (art. 29</a:t>
            </a:r>
            <a:r>
              <a:rPr lang="it-IT" sz="4000">
                <a:cs typeface="Arial" charset="0"/>
              </a:rPr>
              <a:t>→34)</a:t>
            </a:r>
          </a:p>
        </p:txBody>
      </p:sp>
      <p:sp>
        <p:nvSpPr>
          <p:cNvPr id="47106" name="Rectangle 2"/>
          <p:cNvSpPr>
            <a:spLocks noGrp="1" noChangeArrowheads="1"/>
          </p:cNvSpPr>
          <p:nvPr>
            <p:ph type="body" idx="1"/>
          </p:nvPr>
        </p:nvSpPr>
        <p:spPr>
          <a:xfrm>
            <a:off x="457200" y="1600200"/>
            <a:ext cx="8229600" cy="4525963"/>
          </a:xfrm>
          <a:ln/>
        </p:spPr>
        <p:txBody>
          <a:bodyPr/>
          <a:lstStyle/>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La Costituzione afferma il fondamentale ruolo della famiglia e stabilisce la sostanziale uguaglianza dei coniugi nel matrimonio; definisce la salute un diritto fondamentale dell’individuo e si impegna a garantire cure gratuite ai poveri.</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31</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 la scuola</a:t>
            </a:r>
          </a:p>
        </p:txBody>
      </p:sp>
      <p:sp>
        <p:nvSpPr>
          <p:cNvPr id="48130" name="Rectangle 2"/>
          <p:cNvSpPr>
            <a:spLocks noGrp="1" noChangeArrowheads="1"/>
          </p:cNvSpPr>
          <p:nvPr>
            <p:ph type="body" idx="1"/>
          </p:nvPr>
        </p:nvSpPr>
        <p:spPr>
          <a:xfrm>
            <a:off x="457200" y="1600200"/>
            <a:ext cx="8229600" cy="4525963"/>
          </a:xfrm>
          <a:ln/>
        </p:spPr>
        <p:txBody>
          <a:bodyPr/>
          <a:lstStyle/>
          <a:p>
            <a:pPr indent="-341313">
              <a:buClrTx/>
              <a:buFontTx/>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r>
              <a:rPr lang="it-IT">
                <a:solidFill>
                  <a:srgbClr val="009900"/>
                </a:solidFill>
              </a:rPr>
              <a:t>Art. 33.- L’arte e la scienza sono libere e libero ne è l’insegnamento.</a:t>
            </a:r>
          </a:p>
          <a:p>
            <a:pPr indent="-341313">
              <a:buClrTx/>
              <a:buFontTx/>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it-IT">
                <a:solidFill>
                  <a:srgbClr val="009900"/>
                </a:solidFill>
              </a:rPr>
              <a:t>	La Repubblica detta le norme generali sull’istruzione ed istituisce scuole statali per tutti gli ordini e gradi.</a:t>
            </a:r>
          </a:p>
          <a:p>
            <a:pPr indent="-341313">
              <a:buClrTx/>
              <a:buFontTx/>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lang="it-IT">
                <a:solidFill>
                  <a:srgbClr val="009900"/>
                </a:solidFill>
              </a:rPr>
              <a:t>	Enti e privati hanno il diritto di istituire scuole ed istituti di educazione, senza oneri per lo Stato. […]</a:t>
            </a:r>
            <a:r>
              <a:rPr lang="it-IT">
                <a:solidFill>
                  <a:srgbClr val="33CC33"/>
                </a:solidFill>
              </a:rPr>
              <a:t>     </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32</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457200" y="274638"/>
            <a:ext cx="8229600" cy="1143000"/>
          </a:xfrm>
          <a:ln/>
        </p:spPr>
        <p:txBody>
          <a:bodyPr/>
          <a:lstStyle/>
          <a:p>
            <a:pPr algn="l">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a:t>…. rapporti economici  (art. 35</a:t>
            </a:r>
            <a:r>
              <a:rPr lang="it-IT" sz="3600">
                <a:cs typeface="Arial" charset="0"/>
              </a:rPr>
              <a:t>→47)</a:t>
            </a:r>
          </a:p>
        </p:txBody>
      </p:sp>
      <p:sp>
        <p:nvSpPr>
          <p:cNvPr id="50178" name="Rectangle 2"/>
          <p:cNvSpPr>
            <a:spLocks noGrp="1" noChangeArrowheads="1"/>
          </p:cNvSpPr>
          <p:nvPr>
            <p:ph type="body" idx="1"/>
          </p:nvPr>
        </p:nvSpPr>
        <p:spPr>
          <a:xfrm>
            <a:off x="457200" y="1600200"/>
            <a:ext cx="8229600" cy="4525963"/>
          </a:xfrm>
          <a:ln/>
        </p:spPr>
        <p:txBody>
          <a:bodyPr/>
          <a:lstStyle/>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Questa parte della Costituzione  tutela i diritti dei lavoratori, uomini e donne; riconosce la proprietà privata; pone però vincoli e limiti alla proprietà terriera privata, per evitare il fenomeno del latifondismo.</a:t>
            </a:r>
          </a:p>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33</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 rapporti politici (art. 48</a:t>
            </a:r>
            <a:r>
              <a:rPr lang="it-IT" sz="4000">
                <a:cs typeface="Arial" charset="0"/>
              </a:rPr>
              <a:t>→54)</a:t>
            </a:r>
          </a:p>
        </p:txBody>
      </p:sp>
      <p:sp>
        <p:nvSpPr>
          <p:cNvPr id="52226" name="Rectangle 2"/>
          <p:cNvSpPr>
            <a:spLocks noGrp="1" noChangeArrowheads="1"/>
          </p:cNvSpPr>
          <p:nvPr>
            <p:ph type="body" idx="1"/>
          </p:nvPr>
        </p:nvSpPr>
        <p:spPr>
          <a:xfrm>
            <a:off x="457200" y="1600200"/>
            <a:ext cx="8229600" cy="4525963"/>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p:txBody>
      </p:sp>
      <p:sp>
        <p:nvSpPr>
          <p:cNvPr id="52227" name="Rectangle 3"/>
          <p:cNvSpPr>
            <a:spLocks noChangeArrowheads="1"/>
          </p:cNvSpPr>
          <p:nvPr/>
        </p:nvSpPr>
        <p:spPr bwMode="auto">
          <a:xfrm>
            <a:off x="755650" y="1341438"/>
            <a:ext cx="7848600" cy="44815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algn="jus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a:solidFill>
                  <a:srgbClr val="000000"/>
                </a:solidFill>
              </a:rPr>
              <a:t>Il legame esistente tra l’individuo e lo Stato comporta il diritto e il dovere di ogni cittadino di partecipare alla vita e allo sviluppo del Paese.</a:t>
            </a:r>
          </a:p>
          <a:p>
            <a:pPr algn="jus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a:solidFill>
                  <a:srgbClr val="000000"/>
                </a:solidFill>
              </a:rPr>
              <a:t>Questa partecipazione si realizza attraverso il diritto di voto, di candidarsi alle elezioni, di associarsi in partiti e, quindi, di esprimere le proprie idee e valutazioni sulla politica nazionale.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34</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5297"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Ordinamento della Repubblica</a:t>
            </a:r>
            <a:br>
              <a:rPr lang="it-IT" sz="4000"/>
            </a:br>
            <a:r>
              <a:rPr lang="it-IT" sz="4000"/>
              <a:t>(art. 55</a:t>
            </a:r>
            <a:r>
              <a:rPr lang="it-IT" sz="4000">
                <a:cs typeface="Arial" charset="0"/>
              </a:rPr>
              <a:t>→139)</a:t>
            </a:r>
          </a:p>
        </p:txBody>
      </p:sp>
      <p:sp>
        <p:nvSpPr>
          <p:cNvPr id="55298" name="Rectangle 2"/>
          <p:cNvSpPr>
            <a:spLocks noGrp="1" noChangeArrowheads="1"/>
          </p:cNvSpPr>
          <p:nvPr>
            <p:ph type="body" idx="1"/>
          </p:nvPr>
        </p:nvSpPr>
        <p:spPr>
          <a:xfrm>
            <a:off x="457200" y="1600200"/>
            <a:ext cx="8229600" cy="4525963"/>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Questa seconda parte della Costituzione è la più ampia e tratta temi della massima importanza per garantire il buon funzionamento della macchina dello stato e il corretto rapporto fra i poteri statali.</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35</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8609"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t>La Corte Costituzionale</a:t>
            </a:r>
          </a:p>
        </p:txBody>
      </p:sp>
      <p:sp>
        <p:nvSpPr>
          <p:cNvPr id="68610" name="Rectangle 2"/>
          <p:cNvSpPr>
            <a:spLocks noGrp="1" noChangeArrowheads="1"/>
          </p:cNvSpPr>
          <p:nvPr>
            <p:ph type="body" idx="1"/>
          </p:nvPr>
        </p:nvSpPr>
        <p:spPr>
          <a:xfrm>
            <a:off x="457200" y="1600200"/>
            <a:ext cx="8229600" cy="4525963"/>
          </a:xfrm>
          <a:ln/>
        </p:spPr>
        <p:txBody>
          <a:bodyPr/>
          <a:lstStyle/>
          <a:p>
            <a:pPr indent="-341313">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Tutti i Paesi che adottano Costituzioni rigide sono dotati di strumenti di garanzia costituzionale, volti a controllare la corretta applicazione dei principi sanciti dalla legge fondamentale e a verificare che i supremi organi dello Stato operino in conformità ad essi.</a:t>
            </a:r>
          </a:p>
          <a:p>
            <a:pPr indent="-341313">
              <a:lnSpc>
                <a:spcPct val="90000"/>
              </a:lnSpc>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In Italia tali compiti di controllo sono affidati alla Corte costituzionale.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36</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idx="11"/>
          </p:nvPr>
        </p:nvSpPr>
        <p:spPr/>
        <p:txBody>
          <a:bodyPr/>
          <a:lstStyle/>
          <a:p>
            <a:endParaRPr lang="it-IT" dirty="0"/>
          </a:p>
        </p:txBody>
      </p:sp>
      <p:sp>
        <p:nvSpPr>
          <p:cNvPr id="5" name="Segnaposto numero diapositiva 4"/>
          <p:cNvSpPr>
            <a:spLocks noGrp="1"/>
          </p:cNvSpPr>
          <p:nvPr>
            <p:ph type="sldNum" idx="12"/>
          </p:nvPr>
        </p:nvSpPr>
        <p:spPr/>
        <p:txBody>
          <a:bodyPr/>
          <a:lstStyle/>
          <a:p>
            <a:fld id="{C88609FC-15FD-2146-BA8C-43D104CCAF79}" type="slidenum">
              <a:rPr lang="it-IT" smtClean="0"/>
              <a:pPr/>
              <a:t>37</a:t>
            </a:fld>
            <a:endParaRPr lang="it-IT"/>
          </a:p>
        </p:txBody>
      </p:sp>
      <p:pic>
        <p:nvPicPr>
          <p:cNvPr id="7" name="Immagine 6" descr="11ce14487289a2dcf8084f04567ccd4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8316416" cy="6237312"/>
          </a:xfrm>
          <a:prstGeom prst="rect">
            <a:avLst/>
          </a:prstGeom>
        </p:spPr>
      </p:pic>
    </p:spTree>
    <p:extLst>
      <p:ext uri="{BB962C8B-B14F-4D97-AF65-F5344CB8AC3E}">
        <p14:creationId xmlns:p14="http://schemas.microsoft.com/office/powerpoint/2010/main" val="123635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39750" y="558958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t>Composizione dell’Assemblea costituente</a:t>
            </a:r>
          </a:p>
        </p:txBody>
      </p:sp>
      <p:pic>
        <p:nvPicPr>
          <p:cNvPr id="204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765175"/>
            <a:ext cx="5022850" cy="481647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4</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a:t>La Costituzione è suddivisa in tre parti</a:t>
            </a:r>
          </a:p>
        </p:txBody>
      </p:sp>
      <p:sp>
        <p:nvSpPr>
          <p:cNvPr id="25602" name="Rectangle 2"/>
          <p:cNvSpPr>
            <a:spLocks noGrp="1" noChangeArrowheads="1"/>
          </p:cNvSpPr>
          <p:nvPr>
            <p:ph type="body" idx="1"/>
          </p:nvPr>
        </p:nvSpPr>
        <p:spPr>
          <a:xfrm>
            <a:off x="395288" y="1412875"/>
            <a:ext cx="8291512" cy="4713288"/>
          </a:xfrm>
          <a:ln/>
        </p:spPr>
        <p:txBody>
          <a:bodyPr/>
          <a:lstStyle/>
          <a:p>
            <a:pPr marL="531813" indent="-531813">
              <a:lnSpc>
                <a:spcPct val="80000"/>
              </a:lnSpc>
              <a:spcBef>
                <a:spcPts val="700"/>
              </a:spcBef>
              <a:buFont typeface="Arial"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it-IT" sz="2800"/>
              <a:t>una premessa che contiene i </a:t>
            </a:r>
            <a:r>
              <a:rPr lang="it-IT" sz="2800" b="1" i="1">
                <a:solidFill>
                  <a:srgbClr val="FF0000"/>
                </a:solidFill>
              </a:rPr>
              <a:t>Principi fondamentali</a:t>
            </a:r>
            <a:r>
              <a:rPr lang="it-IT" sz="2800" i="1"/>
              <a:t> </a:t>
            </a:r>
            <a:r>
              <a:rPr lang="it-IT" sz="2800"/>
              <a:t>su cui si basa il nostro sistema politico e sociale (art. 1-12);</a:t>
            </a:r>
          </a:p>
          <a:p>
            <a:pPr marL="531813" indent="-531813">
              <a:lnSpc>
                <a:spcPct val="80000"/>
              </a:lnSpc>
              <a:spcBef>
                <a:spcPts val="700"/>
              </a:spcBef>
              <a:buFont typeface="Arial"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it-IT" sz="2800"/>
              <a:t>una prima parte che riguardai </a:t>
            </a:r>
            <a:r>
              <a:rPr lang="it-IT" sz="2800" b="1" i="1">
                <a:solidFill>
                  <a:srgbClr val="FF0000"/>
                </a:solidFill>
              </a:rPr>
              <a:t>Diritti e i doveri dei cittadini</a:t>
            </a:r>
            <a:r>
              <a:rPr lang="it-IT" sz="2800" i="1"/>
              <a:t> </a:t>
            </a:r>
            <a:r>
              <a:rPr lang="it-IT" sz="2800"/>
              <a:t>nell’ambito dei rapporti civili (art. 13-28), dei rapporti etico-sociali (art. 29-34), dei rapporti economici (art. 35-47) e dei rapporti politici (art. 48-54);</a:t>
            </a:r>
          </a:p>
          <a:p>
            <a:pPr marL="531813" indent="-531813">
              <a:lnSpc>
                <a:spcPct val="80000"/>
              </a:lnSpc>
              <a:spcBef>
                <a:spcPts val="700"/>
              </a:spcBef>
              <a:buFont typeface="Arial" charset="0"/>
              <a:buChar char="•"/>
              <a:tabLst>
                <a:tab pos="1101725" algn="l"/>
                <a:tab pos="2016125" algn="l"/>
                <a:tab pos="2930525" algn="l"/>
                <a:tab pos="3844925" algn="l"/>
                <a:tab pos="4759325" algn="l"/>
                <a:tab pos="5673725" algn="l"/>
                <a:tab pos="6588125" algn="l"/>
                <a:tab pos="7502525" algn="l"/>
                <a:tab pos="8416925" algn="l"/>
                <a:tab pos="9331325" algn="l"/>
                <a:tab pos="10245725" algn="l"/>
              </a:tabLst>
            </a:pPr>
            <a:r>
              <a:rPr lang="it-IT" sz="2800"/>
              <a:t>Una seconda parte dedicata all’</a:t>
            </a:r>
            <a:r>
              <a:rPr lang="it-IT" sz="2800" b="1" i="1">
                <a:solidFill>
                  <a:srgbClr val="FF0000"/>
                </a:solidFill>
              </a:rPr>
              <a:t>Ordinamento della Repubblica</a:t>
            </a:r>
            <a:r>
              <a:rPr lang="it-IT" sz="2800" i="1"/>
              <a:t> </a:t>
            </a:r>
            <a:r>
              <a:rPr lang="it-IT" sz="2800"/>
              <a:t>(art. 55-139), cioè agli organi istituzionali: Parlamento, Presidente della Repubblica, Governo, Magistratura, Regioni, Province, Comuni, Corte Costituzionale</a:t>
            </a:r>
          </a:p>
          <a:p>
            <a:pPr marL="533400" indent="-531813">
              <a:lnSpc>
                <a:spcPct val="80000"/>
              </a:lnSpc>
              <a:spcBef>
                <a:spcPts val="700"/>
              </a:spcBef>
              <a:buClrTx/>
              <a:buFontTx/>
              <a:buNone/>
              <a:tabLst>
                <a:tab pos="1101725" algn="l"/>
                <a:tab pos="2016125" algn="l"/>
                <a:tab pos="2930525" algn="l"/>
                <a:tab pos="3844925" algn="l"/>
                <a:tab pos="4759325" algn="l"/>
                <a:tab pos="5673725" algn="l"/>
                <a:tab pos="6588125" algn="l"/>
                <a:tab pos="7502525" algn="l"/>
                <a:tab pos="8416925" algn="l"/>
                <a:tab pos="9331325" algn="l"/>
                <a:tab pos="10245725" algn="l"/>
              </a:tabLst>
            </a:pPr>
            <a:endParaRPr lang="it-IT" sz="2800"/>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5</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latin typeface="+mj-lt"/>
                <a:ea typeface="+mj-ea"/>
                <a:cs typeface="+mj-cs"/>
              </a:rPr>
              <a:t>STRUTTURA DELLA COSTITUZIONE ITALIANA</a:t>
            </a:r>
            <a:endParaRPr lang="it-IT" dirty="0"/>
          </a:p>
        </p:txBody>
      </p:sp>
      <p:sp>
        <p:nvSpPr>
          <p:cNvPr id="4" name="Oval 20"/>
          <p:cNvSpPr>
            <a:spLocks noGrp="1" noChangeArrowheads="1"/>
          </p:cNvSpPr>
          <p:nvPr>
            <p:ph idx="1"/>
          </p:nvPr>
        </p:nvSpPr>
        <p:spPr bwMode="auto">
          <a:xfrm>
            <a:off x="457200" y="1600201"/>
            <a:ext cx="8228013" cy="532656"/>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it-IT" dirty="0">
                <a:solidFill>
                  <a:srgbClr val="333300"/>
                </a:solidFill>
                <a:effectLst>
                  <a:outerShdw blurRad="38100" dist="38100" dir="2700000" algn="tl">
                    <a:srgbClr val="DDDDDD"/>
                  </a:outerShdw>
                </a:effectLst>
                <a:latin typeface="Perpetua" charset="0"/>
                <a:ea typeface="ＭＳ Ｐゴシック" charset="0"/>
                <a:cs typeface="Arial" charset="0"/>
              </a:rPr>
              <a:t>139 ARTICOLI</a:t>
            </a:r>
          </a:p>
        </p:txBody>
      </p:sp>
      <p:sp>
        <p:nvSpPr>
          <p:cNvPr id="5" name="Text Box 6"/>
          <p:cNvSpPr txBox="1">
            <a:spLocks noChangeArrowheads="1"/>
          </p:cNvSpPr>
          <p:nvPr/>
        </p:nvSpPr>
        <p:spPr bwMode="auto">
          <a:xfrm>
            <a:off x="179388" y="2568575"/>
            <a:ext cx="2535224"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defRPr/>
            </a:pPr>
            <a:r>
              <a:rPr lang="it-IT"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PRINCIPI FONDAMENTALI</a:t>
            </a:r>
          </a:p>
        </p:txBody>
      </p:sp>
      <p:sp>
        <p:nvSpPr>
          <p:cNvPr id="6" name="Text Box 9"/>
          <p:cNvSpPr txBox="1">
            <a:spLocks noChangeArrowheads="1"/>
          </p:cNvSpPr>
          <p:nvPr/>
        </p:nvSpPr>
        <p:spPr bwMode="auto">
          <a:xfrm>
            <a:off x="3131840" y="2564904"/>
            <a:ext cx="3960813" cy="35083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lvl1pPr marL="265113" indent="-265113"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buFontTx/>
              <a:buAutoNum type="arabicPeriod"/>
            </a:pPr>
            <a:r>
              <a:rPr lang="it-IT" sz="1200" dirty="0">
                <a:solidFill>
                  <a:srgbClr val="333300"/>
                </a:solidFill>
                <a:latin typeface="Times New Roman" charset="0"/>
                <a:cs typeface="Times New Roman" charset="0"/>
              </a:rPr>
              <a:t>PRINCIPIO DEMOCRATICO</a:t>
            </a:r>
          </a:p>
          <a:p>
            <a:pPr eaLnBrk="1" hangingPunct="1">
              <a:spcBef>
                <a:spcPct val="50000"/>
              </a:spcBef>
              <a:buFontTx/>
              <a:buAutoNum type="arabicPeriod"/>
            </a:pPr>
            <a:r>
              <a:rPr lang="it-IT" sz="1200" dirty="0">
                <a:solidFill>
                  <a:srgbClr val="333300"/>
                </a:solidFill>
                <a:latin typeface="Times New Roman" charset="0"/>
                <a:cs typeface="Times New Roman" charset="0"/>
              </a:rPr>
              <a:t>INVIOLABILITÀ DEI DIRITTI FONDAMENTALI</a:t>
            </a:r>
          </a:p>
          <a:p>
            <a:pPr eaLnBrk="1" hangingPunct="1">
              <a:spcBef>
                <a:spcPct val="50000"/>
              </a:spcBef>
              <a:buFontTx/>
              <a:buAutoNum type="arabicPeriod"/>
            </a:pPr>
            <a:r>
              <a:rPr lang="it-IT" sz="1200" dirty="0">
                <a:solidFill>
                  <a:srgbClr val="333300"/>
                </a:solidFill>
                <a:latin typeface="Times New Roman" charset="0"/>
                <a:cs typeface="Times New Roman" charset="0"/>
              </a:rPr>
              <a:t>PRINCIPIO DI UGAUGLIANZA</a:t>
            </a:r>
          </a:p>
          <a:p>
            <a:pPr eaLnBrk="1" hangingPunct="1">
              <a:spcBef>
                <a:spcPct val="50000"/>
              </a:spcBef>
              <a:buFontTx/>
              <a:buAutoNum type="arabicPeriod"/>
            </a:pPr>
            <a:r>
              <a:rPr lang="it-IT" sz="1200" dirty="0">
                <a:solidFill>
                  <a:srgbClr val="333300"/>
                </a:solidFill>
                <a:latin typeface="Times New Roman" charset="0"/>
                <a:cs typeface="Times New Roman" charset="0"/>
              </a:rPr>
              <a:t>DIRITTO-DOVERE AL LAVORO</a:t>
            </a:r>
          </a:p>
          <a:p>
            <a:pPr eaLnBrk="1" hangingPunct="1">
              <a:spcBef>
                <a:spcPct val="50000"/>
              </a:spcBef>
              <a:buFontTx/>
              <a:buAutoNum type="arabicPeriod"/>
            </a:pPr>
            <a:r>
              <a:rPr lang="it-IT" sz="1200" dirty="0">
                <a:solidFill>
                  <a:srgbClr val="333300"/>
                </a:solidFill>
                <a:latin typeface="Times New Roman" charset="0"/>
                <a:cs typeface="Times New Roman" charset="0"/>
              </a:rPr>
              <a:t>PRINCIPIO DI DECENTRAMENTO</a:t>
            </a:r>
          </a:p>
          <a:p>
            <a:pPr eaLnBrk="1" hangingPunct="1">
              <a:spcBef>
                <a:spcPct val="50000"/>
              </a:spcBef>
              <a:buFontTx/>
              <a:buAutoNum type="arabicPeriod"/>
            </a:pPr>
            <a:r>
              <a:rPr lang="it-IT" sz="1200" dirty="0">
                <a:solidFill>
                  <a:srgbClr val="333300"/>
                </a:solidFill>
                <a:latin typeface="Times New Roman" charset="0"/>
                <a:cs typeface="Times New Roman" charset="0"/>
              </a:rPr>
              <a:t>TUTELA DELLE MINORANZE LINGUISTICHE</a:t>
            </a:r>
          </a:p>
          <a:p>
            <a:pPr eaLnBrk="1" hangingPunct="1">
              <a:spcBef>
                <a:spcPct val="50000"/>
              </a:spcBef>
            </a:pPr>
            <a:r>
              <a:rPr lang="it-IT" sz="1200" dirty="0">
                <a:solidFill>
                  <a:srgbClr val="333300"/>
                </a:solidFill>
                <a:latin typeface="Times New Roman" charset="0"/>
                <a:cs typeface="Times New Roman" charset="0"/>
              </a:rPr>
              <a:t>7.   RAPPORTI TRA STATO E CHIESA CATTOLICA</a:t>
            </a:r>
          </a:p>
          <a:p>
            <a:pPr eaLnBrk="1" hangingPunct="1">
              <a:spcBef>
                <a:spcPct val="50000"/>
              </a:spcBef>
            </a:pPr>
            <a:r>
              <a:rPr lang="it-IT" sz="1200" dirty="0">
                <a:solidFill>
                  <a:srgbClr val="333300"/>
                </a:solidFill>
                <a:latin typeface="Times New Roman" charset="0"/>
                <a:cs typeface="Times New Roman" charset="0"/>
              </a:rPr>
              <a:t>8.    LIBERTÀ RELIGIOSA</a:t>
            </a:r>
          </a:p>
          <a:p>
            <a:pPr eaLnBrk="1" hangingPunct="1">
              <a:spcBef>
                <a:spcPct val="50000"/>
              </a:spcBef>
            </a:pPr>
            <a:r>
              <a:rPr lang="it-IT" sz="1200" dirty="0">
                <a:solidFill>
                  <a:srgbClr val="333300"/>
                </a:solidFill>
                <a:latin typeface="Times New Roman" charset="0"/>
                <a:cs typeface="Times New Roman" charset="0"/>
              </a:rPr>
              <a:t>9.    TUTELA DELLA CULTURA, DELLA RICERCA E DEL PATRIMONIO AMBIENTALE</a:t>
            </a:r>
          </a:p>
          <a:p>
            <a:pPr eaLnBrk="1" hangingPunct="1">
              <a:spcBef>
                <a:spcPct val="50000"/>
              </a:spcBef>
            </a:pPr>
            <a:r>
              <a:rPr lang="it-IT" sz="1200" dirty="0">
                <a:solidFill>
                  <a:srgbClr val="333300"/>
                </a:solidFill>
                <a:latin typeface="Times New Roman" charset="0"/>
                <a:cs typeface="Times New Roman" charset="0"/>
              </a:rPr>
              <a:t>10.  TUTELA DEGLI STRANIERI</a:t>
            </a:r>
          </a:p>
          <a:p>
            <a:pPr eaLnBrk="1" hangingPunct="1">
              <a:spcBef>
                <a:spcPct val="50000"/>
              </a:spcBef>
            </a:pPr>
            <a:r>
              <a:rPr lang="it-IT" sz="1200" dirty="0">
                <a:solidFill>
                  <a:srgbClr val="333300"/>
                </a:solidFill>
                <a:latin typeface="Times New Roman" charset="0"/>
                <a:cs typeface="Times New Roman" charset="0"/>
              </a:rPr>
              <a:t>11.  TUTELA DELLA PACE</a:t>
            </a:r>
          </a:p>
          <a:p>
            <a:pPr eaLnBrk="1" hangingPunct="1">
              <a:spcBef>
                <a:spcPct val="50000"/>
              </a:spcBef>
            </a:pPr>
            <a:r>
              <a:rPr lang="it-IT" sz="1200" dirty="0">
                <a:solidFill>
                  <a:srgbClr val="333300"/>
                </a:solidFill>
                <a:latin typeface="Times New Roman" charset="0"/>
                <a:cs typeface="Times New Roman" charset="0"/>
              </a:rPr>
              <a:t>12.  LA BANDIERA </a:t>
            </a:r>
          </a:p>
        </p:txBody>
      </p:sp>
      <p:sp>
        <p:nvSpPr>
          <p:cNvPr id="7" name="Segnaposto piè di pagina 6"/>
          <p:cNvSpPr>
            <a:spLocks noGrp="1"/>
          </p:cNvSpPr>
          <p:nvPr>
            <p:ph type="ftr" idx="11"/>
          </p:nvPr>
        </p:nvSpPr>
        <p:spPr/>
        <p:txBody>
          <a:bodyPr/>
          <a:lstStyle/>
          <a:p>
            <a:endParaRPr lang="it-IT" dirty="0"/>
          </a:p>
        </p:txBody>
      </p:sp>
      <p:sp>
        <p:nvSpPr>
          <p:cNvPr id="8" name="Segnaposto numero diapositiva 7"/>
          <p:cNvSpPr>
            <a:spLocks noGrp="1"/>
          </p:cNvSpPr>
          <p:nvPr>
            <p:ph type="sldNum" idx="12"/>
          </p:nvPr>
        </p:nvSpPr>
        <p:spPr/>
        <p:txBody>
          <a:bodyPr/>
          <a:lstStyle/>
          <a:p>
            <a:fld id="{C88609FC-15FD-2146-BA8C-43D104CCAF79}" type="slidenum">
              <a:rPr lang="it-IT" smtClean="0"/>
              <a:pPr/>
              <a:t>6</a:t>
            </a:fld>
            <a:endParaRPr lang="it-IT"/>
          </a:p>
        </p:txBody>
      </p:sp>
    </p:spTree>
    <p:extLst>
      <p:ext uri="{BB962C8B-B14F-4D97-AF65-F5344CB8AC3E}">
        <p14:creationId xmlns:p14="http://schemas.microsoft.com/office/powerpoint/2010/main" val="323482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8"/>
          <p:cNvSpPr txBox="1">
            <a:spLocks noChangeArrowheads="1"/>
          </p:cNvSpPr>
          <p:nvPr/>
        </p:nvSpPr>
        <p:spPr bwMode="auto">
          <a:xfrm>
            <a:off x="142844" y="332656"/>
            <a:ext cx="2124900"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defRPr/>
            </a:pPr>
            <a:r>
              <a:rPr lang="it-IT"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PARTE          PRIMA</a:t>
            </a:r>
          </a:p>
        </p:txBody>
      </p:sp>
      <p:sp>
        <p:nvSpPr>
          <p:cNvPr id="6" name="Text Box 10"/>
          <p:cNvSpPr txBox="1">
            <a:spLocks noChangeArrowheads="1"/>
          </p:cNvSpPr>
          <p:nvPr/>
        </p:nvSpPr>
        <p:spPr bwMode="auto">
          <a:xfrm>
            <a:off x="2627784" y="332656"/>
            <a:ext cx="3960813" cy="8286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endParaRPr lang="it-IT" sz="1200" dirty="0"/>
          </a:p>
          <a:p>
            <a:pPr algn="ctr">
              <a:spcBef>
                <a:spcPct val="50000"/>
              </a:spcBef>
              <a:defRPr/>
            </a:pPr>
            <a:r>
              <a:rPr lang="it-IT" sz="1600" b="1" dirty="0">
                <a:solidFill>
                  <a:srgbClr val="333300"/>
                </a:solidFill>
              </a:rPr>
              <a:t>DIRITTI E DOVERI DEI CITTADINI</a:t>
            </a:r>
          </a:p>
          <a:p>
            <a:pPr algn="ctr">
              <a:spcBef>
                <a:spcPct val="50000"/>
              </a:spcBef>
              <a:defRPr/>
            </a:pPr>
            <a:endParaRPr lang="it-IT" sz="1200" b="1" dirty="0">
              <a:solidFill>
                <a:srgbClr val="333300"/>
              </a:solidFill>
            </a:endParaRPr>
          </a:p>
        </p:txBody>
      </p:sp>
      <p:sp>
        <p:nvSpPr>
          <p:cNvPr id="7" name="AutoShape 13"/>
          <p:cNvSpPr>
            <a:spLocks noChangeArrowheads="1"/>
          </p:cNvSpPr>
          <p:nvPr/>
        </p:nvSpPr>
        <p:spPr bwMode="auto">
          <a:xfrm>
            <a:off x="7020272" y="404664"/>
            <a:ext cx="1547813" cy="498991"/>
          </a:xfrm>
          <a:prstGeom prst="foldedCorner">
            <a:avLst>
              <a:gd name="adj" fmla="val 32421"/>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it-IT" sz="1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ART. 13 – 54</a:t>
            </a:r>
          </a:p>
        </p:txBody>
      </p:sp>
      <p:sp>
        <p:nvSpPr>
          <p:cNvPr id="8" name="Text Box 19"/>
          <p:cNvSpPr txBox="1">
            <a:spLocks noChangeArrowheads="1"/>
          </p:cNvSpPr>
          <p:nvPr/>
        </p:nvSpPr>
        <p:spPr bwMode="auto">
          <a:xfrm>
            <a:off x="27542" y="2780928"/>
            <a:ext cx="2600242"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defRPr/>
            </a:pPr>
            <a:r>
              <a:rPr lang="it-IT"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PARTE        SECONDA</a:t>
            </a:r>
          </a:p>
        </p:txBody>
      </p:sp>
      <p:sp>
        <p:nvSpPr>
          <p:cNvPr id="9" name="Text Box 11"/>
          <p:cNvSpPr txBox="1">
            <a:spLocks noChangeArrowheads="1"/>
          </p:cNvSpPr>
          <p:nvPr/>
        </p:nvSpPr>
        <p:spPr bwMode="auto">
          <a:xfrm>
            <a:off x="2843808" y="2780928"/>
            <a:ext cx="3960813" cy="7921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endParaRPr lang="it-IT" sz="1200" dirty="0"/>
          </a:p>
          <a:p>
            <a:pPr algn="ctr">
              <a:spcBef>
                <a:spcPct val="50000"/>
              </a:spcBef>
              <a:defRPr/>
            </a:pPr>
            <a:r>
              <a:rPr lang="it-IT" sz="1600" b="1" dirty="0">
                <a:solidFill>
                  <a:srgbClr val="333300"/>
                </a:solidFill>
              </a:rPr>
              <a:t>ORDINAMENTO DELLA REPUBBLICA</a:t>
            </a:r>
          </a:p>
          <a:p>
            <a:pPr algn="ctr">
              <a:spcBef>
                <a:spcPct val="50000"/>
              </a:spcBef>
              <a:defRPr/>
            </a:pPr>
            <a:endParaRPr lang="it-IT" sz="1200" b="1" dirty="0"/>
          </a:p>
        </p:txBody>
      </p:sp>
      <p:sp>
        <p:nvSpPr>
          <p:cNvPr id="10" name="AutoShape 14"/>
          <p:cNvSpPr>
            <a:spLocks noChangeArrowheads="1"/>
          </p:cNvSpPr>
          <p:nvPr/>
        </p:nvSpPr>
        <p:spPr bwMode="auto">
          <a:xfrm>
            <a:off x="7236296" y="2780928"/>
            <a:ext cx="1512888" cy="492443"/>
          </a:xfrm>
          <a:prstGeom prst="foldedCorner">
            <a:avLst>
              <a:gd name="adj" fmla="val 31796"/>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it-IT" sz="1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ART. 55 – 139</a:t>
            </a:r>
          </a:p>
        </p:txBody>
      </p:sp>
      <p:sp>
        <p:nvSpPr>
          <p:cNvPr id="11" name="Segnaposto piè di pagina 10"/>
          <p:cNvSpPr>
            <a:spLocks noGrp="1"/>
          </p:cNvSpPr>
          <p:nvPr>
            <p:ph type="ftr" idx="11"/>
          </p:nvPr>
        </p:nvSpPr>
        <p:spPr/>
        <p:txBody>
          <a:bodyPr/>
          <a:lstStyle/>
          <a:p>
            <a:endParaRPr lang="it-IT"/>
          </a:p>
        </p:txBody>
      </p:sp>
      <p:sp>
        <p:nvSpPr>
          <p:cNvPr id="12" name="Segnaposto numero diapositiva 11"/>
          <p:cNvSpPr>
            <a:spLocks noGrp="1"/>
          </p:cNvSpPr>
          <p:nvPr>
            <p:ph type="sldNum" idx="12"/>
          </p:nvPr>
        </p:nvSpPr>
        <p:spPr/>
        <p:txBody>
          <a:bodyPr/>
          <a:lstStyle/>
          <a:p>
            <a:fld id="{C88609FC-15FD-2146-BA8C-43D104CCAF79}" type="slidenum">
              <a:rPr lang="it-IT" smtClean="0"/>
              <a:pPr/>
              <a:t>7</a:t>
            </a:fld>
            <a:endParaRPr lang="it-IT"/>
          </a:p>
        </p:txBody>
      </p:sp>
    </p:spTree>
    <p:extLst>
      <p:ext uri="{BB962C8B-B14F-4D97-AF65-F5344CB8AC3E}">
        <p14:creationId xmlns:p14="http://schemas.microsoft.com/office/powerpoint/2010/main" val="126184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2000"/>
                            </p:stCondLst>
                            <p:childTnLst>
                              <p:par>
                                <p:cTn id="13" presetID="2" presetClass="entr" presetSubtype="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1+#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par>
                          <p:cTn id="26" fill="hold">
                            <p:stCondLst>
                              <p:cond delay="3000"/>
                            </p:stCondLst>
                            <p:childTnLst>
                              <p:par>
                                <p:cTn id="27" presetID="2" presetClass="entr" presetSubtype="2"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1000" fill="hold"/>
                                        <p:tgtEl>
                                          <p:spTgt spid="10"/>
                                        </p:tgtEl>
                                        <p:attrNameLst>
                                          <p:attrName>ppt_x</p:attrName>
                                        </p:attrNameLst>
                                      </p:cBhvr>
                                      <p:tavLst>
                                        <p:tav tm="0">
                                          <p:val>
                                            <p:strVal val="1+#ppt_w/2"/>
                                          </p:val>
                                        </p:tav>
                                        <p:tav tm="100000">
                                          <p:val>
                                            <p:strVal val="#ppt_x"/>
                                          </p:val>
                                        </p:tav>
                                      </p:tavLst>
                                    </p:anim>
                                    <p:anim calcmode="lin" valueType="num">
                                      <p:cBhvr additive="base">
                                        <p:cTn id="3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7200" y="274638"/>
            <a:ext cx="8229600"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4000">
                <a:solidFill>
                  <a:srgbClr val="FF0000"/>
                </a:solidFill>
              </a:rPr>
              <a:t>Costituzione </a:t>
            </a:r>
            <a:br>
              <a:rPr lang="it-IT" sz="4000">
                <a:solidFill>
                  <a:srgbClr val="FF0000"/>
                </a:solidFill>
              </a:rPr>
            </a:br>
            <a:r>
              <a:rPr lang="it-IT" sz="4000">
                <a:solidFill>
                  <a:srgbClr val="FF0000"/>
                </a:solidFill>
              </a:rPr>
              <a:t>legge suprema</a:t>
            </a:r>
          </a:p>
        </p:txBody>
      </p:sp>
      <p:sp>
        <p:nvSpPr>
          <p:cNvPr id="28674" name="Rectangle 2"/>
          <p:cNvSpPr>
            <a:spLocks noGrp="1" noChangeArrowheads="1"/>
          </p:cNvSpPr>
          <p:nvPr>
            <p:ph type="body" idx="1"/>
          </p:nvPr>
        </p:nvSpPr>
        <p:spPr>
          <a:xfrm>
            <a:off x="457200" y="1600200"/>
            <a:ext cx="8229600" cy="4525963"/>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a:t>
            </a:r>
          </a:p>
          <a:p>
            <a:pPr indent="-341313" algn="just">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t>   La Costituzione è gerarchicamente superiore a tutte le altre leggi, è il patto fondamentale su cui è stata edificata la società italiana.</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8</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67544" y="620688"/>
            <a:ext cx="8229600" cy="4525963"/>
          </a:xfrm>
          <a:ln/>
        </p:spPr>
        <p:txBody>
          <a:bodyPr/>
          <a:lstStyle/>
          <a:p>
            <a:pPr indent="-341313" algn="ctr">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dirty="0"/>
              <a:t> </a:t>
            </a:r>
            <a:r>
              <a:rPr lang="it-IT" sz="2000" dirty="0"/>
              <a:t>  </a:t>
            </a:r>
            <a:r>
              <a:rPr lang="it-IT" sz="2400" dirty="0"/>
              <a:t>Dalla lettura della Costituzione nel suo insieme emerge soprattutto un elemento:</a:t>
            </a:r>
          </a:p>
          <a:p>
            <a:pPr marL="341313" indent="-339725" algn="ctr">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400" dirty="0"/>
              <a:t>Si tratta di una </a:t>
            </a:r>
            <a:r>
              <a:rPr lang="it-IT" sz="2400" dirty="0">
                <a:solidFill>
                  <a:srgbClr val="009900"/>
                </a:solidFill>
              </a:rPr>
              <a:t>Costituzione compromesso</a:t>
            </a:r>
            <a:r>
              <a:rPr lang="it-IT" sz="2400" dirty="0"/>
              <a:t>: </a:t>
            </a:r>
          </a:p>
          <a:p>
            <a:pPr marL="1588"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sz="2400" dirty="0"/>
              <a:t>si fonda  cioè sull’accordo fra i diversi partiti del Comitato di liberazione nazionale, primi fra tutti quello democristiano, comunista e socialista che hanno accettato un compromesso per creare una repubblica veramente democratica senza guardare agli interessi di parte</a:t>
            </a:r>
          </a:p>
        </p:txBody>
      </p:sp>
      <p:sp>
        <p:nvSpPr>
          <p:cNvPr id="2" name="Segnaposto piè di pagina 1"/>
          <p:cNvSpPr>
            <a:spLocks noGrp="1"/>
          </p:cNvSpPr>
          <p:nvPr>
            <p:ph type="ftr" idx="11"/>
          </p:nvPr>
        </p:nvSpPr>
        <p:spPr/>
        <p:txBody>
          <a:bodyPr/>
          <a:lstStyle/>
          <a:p>
            <a:endParaRPr lang="it-IT"/>
          </a:p>
        </p:txBody>
      </p:sp>
      <p:sp>
        <p:nvSpPr>
          <p:cNvPr id="3" name="Segnaposto numero diapositiva 2"/>
          <p:cNvSpPr>
            <a:spLocks noGrp="1"/>
          </p:cNvSpPr>
          <p:nvPr>
            <p:ph type="sldNum" idx="12"/>
          </p:nvPr>
        </p:nvSpPr>
        <p:spPr/>
        <p:txBody>
          <a:bodyPr/>
          <a:lstStyle/>
          <a:p>
            <a:fld id="{C88609FC-15FD-2146-BA8C-43D104CCAF79}" type="slidenum">
              <a:rPr lang="it-IT" smtClean="0"/>
              <a:pPr/>
              <a:t>9</a:t>
            </a:fld>
            <a:endParaRPr lang="it-IT"/>
          </a:p>
        </p:txBody>
      </p:sp>
    </p:spTree>
  </p:cSld>
  <p:clrMapOvr>
    <a:masterClrMapping/>
  </p:clrMapOvr>
  <p:transition>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ＭＳ Ｐゴシック"/>
        <a:cs typeface="Microsoft YaHei"/>
      </a:majorFont>
      <a:minorFont>
        <a:latin typeface="Arial"/>
        <a:ea typeface="ＭＳ Ｐゴシック"/>
        <a:cs typeface="Microsoft Ya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Microsoft YaHe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Microsoft YaHei"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837</TotalTime>
  <Words>2443</Words>
  <Application>Microsoft Office PowerPoint</Application>
  <PresentationFormat>Presentazione su schermo (4:3)</PresentationFormat>
  <Paragraphs>202</Paragraphs>
  <Slides>37</Slides>
  <Notes>26</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42" baseType="lpstr">
      <vt:lpstr>Arial</vt:lpstr>
      <vt:lpstr>Perpetua</vt:lpstr>
      <vt:lpstr>Times New Roman</vt:lpstr>
      <vt:lpstr>Tema di Office</vt:lpstr>
      <vt:lpstr>Documento</vt:lpstr>
      <vt:lpstr>IISS “E.Fermi” Bibbiena A.S. 2018/2019</vt:lpstr>
      <vt:lpstr>Presentazione standard di PowerPoint</vt:lpstr>
      <vt:lpstr>Dall’Assemblea costituente alla Costituzione</vt:lpstr>
      <vt:lpstr>Composizione dell’Assemblea costituente</vt:lpstr>
      <vt:lpstr>La Costituzione è suddivisa in tre parti</vt:lpstr>
      <vt:lpstr>STRUTTURA DELLA COSTITUZIONE ITALIANA</vt:lpstr>
      <vt:lpstr>Presentazione standard di PowerPoint</vt:lpstr>
      <vt:lpstr>Costituzione  legge suprema</vt:lpstr>
      <vt:lpstr>Presentazione standard di PowerPoint</vt:lpstr>
      <vt:lpstr>Presentazione standard di PowerPoint</vt:lpstr>
      <vt:lpstr>Il Governo</vt:lpstr>
      <vt:lpstr>Presentazione standard di PowerPoint</vt:lpstr>
      <vt:lpstr>Il Parlamento</vt:lpstr>
      <vt:lpstr>Presentazione standard di PowerPoint</vt:lpstr>
      <vt:lpstr>La Magistratura</vt:lpstr>
      <vt:lpstr>Presentazione standard di PowerPoint</vt:lpstr>
      <vt:lpstr>Il Presidente della Repubblica</vt:lpstr>
      <vt:lpstr>Presentazione standard di PowerPoint</vt:lpstr>
      <vt:lpstr>Principi fondamentali</vt:lpstr>
      <vt:lpstr>……la sovranità popolare </vt:lpstr>
      <vt:lpstr>…la dignità della persona, i diritti inviolabili dell’uomo, l’eguaglianza</vt:lpstr>
      <vt:lpstr>L’uguaglianza</vt:lpstr>
      <vt:lpstr>….la pace</vt:lpstr>
      <vt:lpstr>….la forma repubblicana</vt:lpstr>
      <vt:lpstr>… il lavoro</vt:lpstr>
      <vt:lpstr>….. la libertà religiosa</vt:lpstr>
      <vt:lpstr>….lo sviluppo culturale, scientifico e tecnologico</vt:lpstr>
      <vt:lpstr>….le norme del diritto internazionale</vt:lpstr>
      <vt:lpstr>….. riconoscimento delle autonomie locali</vt:lpstr>
      <vt:lpstr>… rapporti civili (art. 13→28)</vt:lpstr>
      <vt:lpstr>…… rapporti etico-sociali  (art. 29→34)</vt:lpstr>
      <vt:lpstr>… la scuola</vt:lpstr>
      <vt:lpstr>…. rapporti economici  (art. 35→47)</vt:lpstr>
      <vt:lpstr>…. rapporti politici (art. 48→54)</vt:lpstr>
      <vt:lpstr>Ordinamento della Repubblica (art. 55→139)</vt:lpstr>
      <vt:lpstr>La Corte Costituzionale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Costituzione della  Repubblica italiana: uno sguardo d’insieme</dc:title>
  <dc:creator>SANDRA ZARDETTO</dc:creator>
  <cp:lastModifiedBy>mariafrancesca raja</cp:lastModifiedBy>
  <cp:revision>93</cp:revision>
  <cp:lastPrinted>2019-01-02T10:52:38Z</cp:lastPrinted>
  <dcterms:created xsi:type="dcterms:W3CDTF">2009-03-15T12:06:43Z</dcterms:created>
  <dcterms:modified xsi:type="dcterms:W3CDTF">2020-05-27T09:31:59Z</dcterms:modified>
</cp:coreProperties>
</file>