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3E9B6-881B-4113-AC45-DB8641670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9E7280E-3C17-41A4-AB07-517CA24E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E1C177-0503-4B90-8FC5-E9B776AE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AE0579-E6C6-4906-9B56-4DF7A8BF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75B680-8CD8-40F0-957D-D5CB92B0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1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33F2B1-962C-4C50-AE33-E35EB507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BA60ED-5E69-44D3-9D7E-E6B57458A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87A6B8-0D7E-4C74-A55A-AFA73649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D13E07-8B89-44C7-A9D3-ABBC2A08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83C79C-CFE0-4A0E-8455-C3D3FFB3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24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32BE9F1-7AD0-409F-A057-29451BE8B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DF0666D-6134-4EA7-B269-97ECBC830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76BAE4-4AB3-4917-BE29-80880D0A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812F83-166F-4A9B-AF6C-7DB52DD0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82EA19-7B1A-407C-A2AE-A0FB0E29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99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82EAC3-55DF-4D1E-8DFE-BE97A27A7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C08A46-7C1A-474E-9AA2-BF3971D3F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FC9B78-83B2-4AC6-9368-F55893EB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118A42-72B7-46BB-95DB-DB0EF1C40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CDA922-27EA-45A4-B7CE-8626DDD1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83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75B16B-E68D-46C9-9314-1524DE17A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749A6E-A231-4FB1-BF27-709DAA584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277251-CBEB-4B9E-A262-117BDBB9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FD6D81-99F3-4B67-AACF-2B97D288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E1152A-4D82-4854-A142-969AB508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8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9E4BAB-6A36-4239-901F-649E52BE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92422C-3B38-401D-8ED3-28EBA6753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566CD4-7406-4675-9865-3CA5E368F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27D4A9-8C15-4F0A-8D55-769AD5621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DA3CD6-EBC0-4375-AD0E-927B78E7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1E4F87-A4C6-4C20-BC82-6187B746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88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256CB3-0D27-4C35-A4B9-5F2604B9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419B8-30CA-4FF8-A131-944AB76D8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7AC1EB-65F4-47CA-850F-31EE5127D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27EE32A-66F5-49C8-A984-FD9EE341C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00D63F-E7ED-4066-8169-7AA13E5F2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5340952-C48F-43C2-805B-5357605A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3201AB3-60E8-49E1-A917-FE196246B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4DB780B-CF3D-4374-A559-4DB228F5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81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AA5205-2EDF-48D2-9B5C-EE61F021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61545C9-D985-4619-8308-15FEF15F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258014-FCFF-440B-A348-6D620FF5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692F1B-7213-46A7-B888-CE896304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17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C491E46-3450-4692-B840-B5FF9588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186012-0ACE-4AAB-BBA2-8CA43B106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1B91D3-9CBF-4751-8606-B4D73C31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55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E1E3DB-0877-4A96-8DAC-75520F8F1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368262-8D89-4199-AC0D-4DB6AA14B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A272E2-35C6-4CA2-9285-E7DD6D7C9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A91031-20B8-4416-B9BB-D94BCF236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BEB371-06B2-4C32-8313-093D6A60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70001C-90E8-4A85-82AE-5CED0F96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855D50-8BBD-4836-8668-03F8B097B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D146B36-BCD7-4AD2-B98F-50B83041E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AF8D244-2223-4BD0-A46B-6A4A7B0C9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E9175D-D209-4712-AF32-764D6CC1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EA317D-5D5B-4D82-AAF2-2C5C58C6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F1DCAE-2805-4272-9378-B9DF2C06F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59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AA8CE08-205C-4CF7-84FD-D5D4A295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FD3AB2-556B-4172-BA95-57C09A90B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ACAFCF-59CF-4C6B-817C-C6FE5C3ED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8EF8-EE1D-43A7-BC0A-B6C46880A11F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F8CD12-DD0A-45EE-A0E2-3DBC25D40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D6A37A-2EED-4385-9B7D-E20689D55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DB0C-A7ED-4427-9746-FB35EA0619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86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D9F580-5360-4C6E-800C-FC1D94C0D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62844"/>
          </a:xfrm>
        </p:spPr>
        <p:txBody>
          <a:bodyPr>
            <a:normAutofit/>
          </a:bodyPr>
          <a:lstStyle/>
          <a:p>
            <a:r>
              <a:rPr lang="it-IT" dirty="0"/>
              <a:t>ISIS “E. Fermi” Bibbiena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A.S. 2019/2020</a:t>
            </a:r>
            <a:br>
              <a:rPr lang="it-IT" dirty="0"/>
            </a:br>
            <a:r>
              <a:rPr lang="it-IT" dirty="0"/>
              <a:t>Schemi  di </a:t>
            </a:r>
            <a:br>
              <a:rPr lang="it-IT" dirty="0"/>
            </a:br>
            <a:r>
              <a:rPr lang="it-IT" dirty="0"/>
              <a:t>Cittadinanza e Costituzione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1624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4">
            <a:extLst>
              <a:ext uri="{FF2B5EF4-FFF2-40B4-BE49-F238E27FC236}">
                <a16:creationId xmlns:a16="http://schemas.microsoft.com/office/drawing/2014/main" id="{8DF742DF-1718-4E08-9010-36DBAD8D710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6948" y="703385"/>
            <a:ext cx="11549575" cy="54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10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7D6BC3-E57E-4DDB-8DEB-F2BE7F71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potere esecutivo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54A06B-823F-4343-A3AC-0412345C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Presidente del Consiglio (Capo del Governo) e il Governo, formato da vari Ministri, hanno il potere di governare.</a:t>
            </a:r>
          </a:p>
          <a:p>
            <a:endParaRPr lang="it-IT" dirty="0"/>
          </a:p>
          <a:p>
            <a:r>
              <a:rPr lang="it-IT" dirty="0"/>
              <a:t>Il Governo applica le leggi decise dal Parlamento.</a:t>
            </a:r>
          </a:p>
          <a:p>
            <a:endParaRPr lang="it-IT" dirty="0"/>
          </a:p>
          <a:p>
            <a:r>
              <a:rPr lang="it-IT" dirty="0"/>
              <a:t>Il Presidente del Consiglio guida la politica generale del governo e organizza il lavoro dei Ministri che sono a capo dei ministeri (difesa, interni, esteri, </a:t>
            </a:r>
            <a:r>
              <a:rPr lang="it-IT" dirty="0" err="1"/>
              <a:t>ecc</a:t>
            </a:r>
            <a:r>
              <a:rPr lang="it-IT" dirty="0"/>
              <a:t> …).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305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180A33-937A-4F6D-90DE-D343AE6A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potere legislativo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666D2E-4ED6-4278-B92A-C2038090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Parlamento fa le leggi. </a:t>
            </a:r>
          </a:p>
          <a:p>
            <a:endParaRPr lang="it-IT" dirty="0"/>
          </a:p>
          <a:p>
            <a:r>
              <a:rPr lang="it-IT" dirty="0"/>
              <a:t>Il Parlamento è composto da due camere: la camera dei Deputati (630 deputati) e il Senato della Repubblica (315 senatori). </a:t>
            </a:r>
          </a:p>
          <a:p>
            <a:endParaRPr lang="it-IT" dirty="0"/>
          </a:p>
          <a:p>
            <a:r>
              <a:rPr lang="it-IT" dirty="0"/>
              <a:t>Le due camere svolgono in modo separato gli stessi compiti, questo sistema si chiama bicameralismo perfetto</a:t>
            </a:r>
            <a:r>
              <a:rPr lang="it-IT" i="1" dirty="0"/>
              <a:t>, </a:t>
            </a:r>
            <a:r>
              <a:rPr lang="it-IT" dirty="0"/>
              <a:t>vuol dire che una legge deve essere discussa e accettata nello stesso testo da tutti e due le camere del Parlamento.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028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B23DEF-E3BC-4DBB-AFE6-73630E5C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potere giudiziario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48CC91-9A7B-4174-9664-9B59B787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Questo potere è dato ai giudici (magistrati) che formano la Magistratura. </a:t>
            </a:r>
          </a:p>
          <a:p>
            <a:r>
              <a:rPr lang="it-IT" dirty="0"/>
              <a:t>In uno Stato di diritto la legge è uguale per tutti. </a:t>
            </a:r>
          </a:p>
          <a:p>
            <a:r>
              <a:rPr lang="it-IT" dirty="0"/>
              <a:t>Il giudice deve usare le leggi e non giudicare secondo l’opinione personale. </a:t>
            </a:r>
          </a:p>
          <a:p>
            <a:r>
              <a:rPr lang="it-IT" dirty="0"/>
              <a:t>La Magistratura è un organo indipendente che non dipende dal ministero della Giustizia, ma si autogoverna attraverso il Consiglio Superiore della Magistratura (CSM), che è presieduto dal Presidente della Repubblica.</a:t>
            </a:r>
          </a:p>
          <a:p>
            <a:r>
              <a:rPr lang="it-IT" dirty="0"/>
              <a:t>Si diventa magistrati per concorso pubblico.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824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D4575F-929C-42DB-980B-5A221F70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854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Principi fondamentali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2BF6469-5ECD-49D7-A9D1-B19F44FE9F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Art. 1  </a:t>
            </a:r>
            <a:r>
              <a:rPr lang="it-IT" dirty="0"/>
              <a:t>(la sovranità del popolo)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L’Italia è una Repubblica democratica fondata </a:t>
            </a:r>
            <a:r>
              <a:rPr lang="it-IT" u="sng" dirty="0"/>
              <a:t>sul lavoro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La sovranità appartiene al popolo, che la esercita nelle forme e nei limiti della Costituzione.</a:t>
            </a:r>
          </a:p>
          <a:p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BF1A99F-F4C0-45F1-9FB6-B2D2AF33AD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Art. 2  </a:t>
            </a:r>
            <a:r>
              <a:rPr lang="it-IT" dirty="0"/>
              <a:t>(la dignità della persona)</a:t>
            </a:r>
          </a:p>
          <a:p>
            <a:r>
              <a:rPr lang="it-IT" dirty="0"/>
              <a:t>La repubblica riconosce e garantisce </a:t>
            </a:r>
            <a:r>
              <a:rPr lang="it-IT" b="1" dirty="0"/>
              <a:t>i diritti inviolabili </a:t>
            </a:r>
            <a:r>
              <a:rPr lang="it-IT" dirty="0"/>
              <a:t>dell’uomo, sia come singolo sia nelle formazioni sociali ove si svolge la sua personalità, e richiede </a:t>
            </a:r>
            <a:r>
              <a:rPr lang="it-IT" u="sng" dirty="0"/>
              <a:t>l’adempimento dei doveri </a:t>
            </a:r>
            <a:r>
              <a:rPr lang="it-IT" dirty="0"/>
              <a:t>inderogabili </a:t>
            </a:r>
            <a:r>
              <a:rPr lang="it-IT" u="sng" dirty="0"/>
              <a:t>di solidarietà </a:t>
            </a:r>
            <a:r>
              <a:rPr lang="it-IT" dirty="0"/>
              <a:t>politica, economica, sociale.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1141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54FD01-6995-460C-8E00-A4C7F0F05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79828"/>
            <a:ext cx="10950526" cy="6105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Art. 3  </a:t>
            </a:r>
            <a:r>
              <a:rPr lang="it-IT" dirty="0"/>
              <a:t>(l’uguaglianza)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Tutti i cittadini hanno pari dignità sociale e sono eguali davanti alla legge, senza distinzione di sesso, di razza, di lingua, di religione, di opinioni politiche, di condizioni personali e sociali. </a:t>
            </a:r>
          </a:p>
          <a:p>
            <a:pPr marL="0" indent="0" algn="ctr">
              <a:buNone/>
            </a:pPr>
            <a:r>
              <a:rPr lang="it-IT" dirty="0"/>
              <a:t>(uguaglianza formale)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E` compito della Repubblica rimuovere gli ostacoli di ordine economico e sociale, che, limitando di fatto la libertà e l'eguaglianza dei cittadini, impediscono il pieno sviluppo della persona umana e l'effettiva partecipazione di tutti i lavoratori all'organizzazione politica, economica e sociale del Paese. </a:t>
            </a:r>
          </a:p>
          <a:p>
            <a:pPr marL="0" indent="0" algn="ctr">
              <a:buNone/>
            </a:pPr>
            <a:r>
              <a:rPr lang="it-IT" dirty="0"/>
              <a:t>(uguaglianza sostanziale)</a:t>
            </a:r>
          </a:p>
        </p:txBody>
      </p:sp>
    </p:spTree>
    <p:extLst>
      <p:ext uri="{BB962C8B-B14F-4D97-AF65-F5344CB8AC3E}">
        <p14:creationId xmlns:p14="http://schemas.microsoft.com/office/powerpoint/2010/main" val="294429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1E57CB-00AA-4513-BBE0-71C804B43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70671"/>
            <a:ext cx="5181600" cy="52062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/>
              <a:t>Art. 4  </a:t>
            </a:r>
            <a:r>
              <a:rPr lang="it-IT" dirty="0"/>
              <a:t>(il lavoro)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La Repubblica riconosce a tutti i cittadini il diritto al lavoro e promuove le condizioni che rendano effettivo questo diritto.</a:t>
            </a:r>
          </a:p>
          <a:p>
            <a:pPr algn="just"/>
            <a:r>
              <a:rPr lang="it-IT" dirty="0"/>
              <a:t>Ogni cittadino ha il dovere di svolgere, secondo le proprie possibilità e la propria scelta, un’attività o una funzione che concorra al progresso materiale o spirituale della società.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E66716-1124-4E8C-BF61-EE22A0B40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876" y="970671"/>
            <a:ext cx="5658729" cy="5022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Art. 5    </a:t>
            </a:r>
            <a:r>
              <a:rPr lang="it-IT" dirty="0"/>
              <a:t>(</a:t>
            </a:r>
            <a:r>
              <a:rPr lang="it-IT" sz="2400" dirty="0"/>
              <a:t>decentramento amministrativo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La Repubblica, una e indivisibile, riconosce e promuove le autonomie locali; attua nei servizi che dipendono dallo Stato il più ampio decentramento amministrativo; adegua i principi ed i metodi della sua legislazione alle esigenze dell’autonomia e del decentramento.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556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49A7B0-C23B-4C2E-94D3-023DA81BB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9317"/>
            <a:ext cx="5181600" cy="54876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Art. 7  </a:t>
            </a:r>
            <a:r>
              <a:rPr lang="it-IT" dirty="0"/>
              <a:t>(rapporti tra lo Stato e Chiesa cattolica)</a:t>
            </a:r>
          </a:p>
          <a:p>
            <a:endParaRPr lang="it-IT" dirty="0"/>
          </a:p>
          <a:p>
            <a:r>
              <a:rPr lang="it-IT" dirty="0"/>
              <a:t>Lo Stato e Chiesa cattolica sono, ciascuno nel proprio ordine, indipendenti e sovrani.</a:t>
            </a:r>
          </a:p>
          <a:p>
            <a:endParaRPr lang="it-IT" dirty="0"/>
          </a:p>
          <a:p>
            <a:r>
              <a:rPr lang="it-IT" dirty="0"/>
              <a:t>I loro rapporti sono regolati dai Patti Lateranensi. Le modificazioni dei Patti accettate dalle due parti, non richiedono procedimento di revisione costituzionale.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60353B-9208-4EE3-8C1C-80E19AADE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9317"/>
            <a:ext cx="5181600" cy="54876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Art. 8   </a:t>
            </a:r>
            <a:r>
              <a:rPr lang="it-IT" dirty="0"/>
              <a:t>(la libertà religiosa)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Tutte le confessioni religiose sono egualmente libere davanti alla legge.</a:t>
            </a:r>
          </a:p>
          <a:p>
            <a:r>
              <a:rPr lang="it-IT" dirty="0"/>
              <a:t>Le confessioni religiose diverse dalla cattolica hanno diritto ad organizzarsi secondo i propri statuti, in quanto non contrastino con l’ordinamento giuridico italiano.</a:t>
            </a:r>
          </a:p>
          <a:p>
            <a:r>
              <a:rPr lang="it-IT" dirty="0"/>
              <a:t>I loro rapporti con lo Stato sono regolati per legge sulla base di intese con le relative rappresentanze.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0034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907517-9926-4FE3-92B7-6E975F896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61182"/>
            <a:ext cx="5181600" cy="55157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Art. 11  </a:t>
            </a:r>
            <a:r>
              <a:rPr lang="it-IT" dirty="0"/>
              <a:t>(la pace)</a:t>
            </a:r>
          </a:p>
          <a:p>
            <a:pPr marL="0" indent="0">
              <a:buNone/>
            </a:pPr>
            <a:endParaRPr lang="it-IT" b="1" dirty="0"/>
          </a:p>
          <a:p>
            <a:pPr algn="just"/>
            <a:r>
              <a:rPr lang="it-IT" dirty="0"/>
              <a:t>L’Italia ripudia la guerra come strumento di offesa alla libertà degli altri popoli e come mezzo di risoluzione delle controversie internazionali; consente, in condizioni di parità con gli altri Stati, alle limitazioni di sovranità necessarie ad un ordinamento che assicuri la pace e la giustizia fra le Nazioni; promuove e favorisce le organizzazioni internazionali rivolte a tale scopo.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A4449F-FEBB-4644-91FF-F2829424F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1642" y="661182"/>
            <a:ext cx="4362157" cy="55157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Art. 12  </a:t>
            </a:r>
            <a:r>
              <a:rPr lang="it-IT" dirty="0"/>
              <a:t>(la bandiera)</a:t>
            </a:r>
          </a:p>
          <a:p>
            <a:endParaRPr lang="it-IT" dirty="0"/>
          </a:p>
          <a:p>
            <a:pPr algn="just"/>
            <a:r>
              <a:rPr lang="it-IT" dirty="0"/>
              <a:t>La bandiera della Repubblica è il tricolore italiano: verde, bianca e rossa a tre bande verticali di eguali dimensioni. </a:t>
            </a:r>
          </a:p>
        </p:txBody>
      </p:sp>
    </p:spTree>
    <p:extLst>
      <p:ext uri="{BB962C8B-B14F-4D97-AF65-F5344CB8AC3E}">
        <p14:creationId xmlns:p14="http://schemas.microsoft.com/office/powerpoint/2010/main" val="34605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>
            <a:extLst>
              <a:ext uri="{FF2B5EF4-FFF2-40B4-BE49-F238E27FC236}">
                <a16:creationId xmlns:a16="http://schemas.microsoft.com/office/drawing/2014/main" id="{CAE73E06-1D2F-4A0F-A6DD-75C0AF5CAE0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9649" y="787791"/>
            <a:ext cx="9256542" cy="53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1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1705BF-8A16-4AFA-B826-E0EA30390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Dall’Assemblea costituente alla Costituzione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FB3A36-3A81-42A6-9BA7-28391093C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600" dirty="0"/>
              <a:t>Il fascismo crolla il 25 luglio 1943, quando il Gran consiglio destituisce Mussolini attribuendo il comando del Paese al </a:t>
            </a:r>
            <a:r>
              <a:rPr lang="it-IT" sz="3600" dirty="0" err="1"/>
              <a:t>re.ù</a:t>
            </a:r>
            <a:endParaRPr lang="it-IT" sz="3600" dirty="0"/>
          </a:p>
          <a:p>
            <a:pPr algn="just"/>
            <a:endParaRPr lang="it-IT" sz="3600" dirty="0"/>
          </a:p>
          <a:p>
            <a:pPr algn="just"/>
            <a:r>
              <a:rPr lang="it-IT" sz="3600" dirty="0"/>
              <a:t>Il maresciallo Badoglio viene nominato capo del Governo e vengono soppresse tutte le istituzioni introdotte durante il periodo fascista (partito, Gran consiglio, camera dei fasci e delle corporazioni).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885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28F212-AD35-4353-A686-EF14D348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Membri dell’assemblea costituente eletti tra le forze politiche più rappresentative</a:t>
            </a:r>
          </a:p>
        </p:txBody>
      </p:sp>
      <p:pic>
        <p:nvPicPr>
          <p:cNvPr id="4" name="Picture 103">
            <a:extLst>
              <a:ext uri="{FF2B5EF4-FFF2-40B4-BE49-F238E27FC236}">
                <a16:creationId xmlns:a16="http://schemas.microsoft.com/office/drawing/2014/main" id="{64082414-7EF8-4351-B750-4D36342AB49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8793" y="1927273"/>
            <a:ext cx="6794695" cy="456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91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F955FC-E47D-4D43-B76A-AAE00FE1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La Costituzione è suddivisa in tre parti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4E3EA4-50E8-4176-82A0-533CC771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lvl="0" fontAlgn="base"/>
            <a:r>
              <a:rPr lang="it-IT" dirty="0"/>
              <a:t>una premessa che contiene i </a:t>
            </a:r>
            <a:r>
              <a:rPr lang="it-IT" b="1" i="1" dirty="0"/>
              <a:t>Principi fondamentali </a:t>
            </a:r>
            <a:r>
              <a:rPr lang="it-IT" dirty="0"/>
              <a:t>su cui si basa il nostro sistema politico e sociale (art. 1-12);</a:t>
            </a:r>
          </a:p>
          <a:p>
            <a:pPr lvl="0" fontAlgn="base"/>
            <a:r>
              <a:rPr lang="it-IT" dirty="0"/>
              <a:t>una prima parte che riguardai </a:t>
            </a:r>
            <a:r>
              <a:rPr lang="it-IT" b="1" i="1" dirty="0"/>
              <a:t>Diritti e i doveri dei cittadini </a:t>
            </a:r>
            <a:r>
              <a:rPr lang="it-IT" dirty="0"/>
              <a:t>nell’ambito dei rapporti civili (art. 13-28), dei rapporti etico-sociali (art. 29-34), dei rapporti economici (art. 35-47) e dei rapporti politici (art. 48-54);</a:t>
            </a:r>
          </a:p>
          <a:p>
            <a:pPr lvl="0" fontAlgn="base"/>
            <a:r>
              <a:rPr lang="it-IT" dirty="0"/>
              <a:t>Una seconda parte dedicata all’</a:t>
            </a:r>
            <a:r>
              <a:rPr lang="it-IT" b="1" i="1" dirty="0"/>
              <a:t>Ordinamento della Repubblica </a:t>
            </a:r>
            <a:r>
              <a:rPr lang="it-IT" dirty="0"/>
              <a:t>(art. 55-139), cioè agli organi istituzionali: Parlamento, Presidente della Repubblica, Governo, Magistratura, Regioni, Province, Comuni, Corte Costituzionale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68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EB447F-FBAB-47BF-8E7C-073E21E71B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3212" y="446736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STRUTTURA DELLA COSTITUZIONE ITALIANA</a:t>
            </a:r>
            <a:br>
              <a:rPr lang="it-IT" b="1" dirty="0"/>
            </a:br>
            <a:endParaRPr lang="it-IT" dirty="0"/>
          </a:p>
        </p:txBody>
      </p:sp>
      <p:grpSp>
        <p:nvGrpSpPr>
          <p:cNvPr id="4" name="Group 9024">
            <a:extLst>
              <a:ext uri="{FF2B5EF4-FFF2-40B4-BE49-F238E27FC236}">
                <a16:creationId xmlns:a16="http://schemas.microsoft.com/office/drawing/2014/main" id="{FD60ED58-102B-4ED1-87BF-827D3AE7FA32}"/>
              </a:ext>
            </a:extLst>
          </p:cNvPr>
          <p:cNvGrpSpPr/>
          <p:nvPr/>
        </p:nvGrpSpPr>
        <p:grpSpPr>
          <a:xfrm>
            <a:off x="1982152" y="1325893"/>
            <a:ext cx="8227695" cy="892811"/>
            <a:chOff x="0" y="0"/>
            <a:chExt cx="8228014" cy="893064"/>
          </a:xfrm>
        </p:grpSpPr>
        <p:sp>
          <p:nvSpPr>
            <p:cNvPr id="5" name="Shape 175">
              <a:extLst>
                <a:ext uri="{FF2B5EF4-FFF2-40B4-BE49-F238E27FC236}">
                  <a16:creationId xmlns:a16="http://schemas.microsoft.com/office/drawing/2014/main" id="{1487825F-6199-4B16-8D4D-F810E3984387}"/>
                </a:ext>
              </a:extLst>
            </p:cNvPr>
            <p:cNvSpPr/>
            <p:nvPr/>
          </p:nvSpPr>
          <p:spPr>
            <a:xfrm>
              <a:off x="0" y="106681"/>
              <a:ext cx="8228014" cy="532656"/>
            </a:xfrm>
            <a:custGeom>
              <a:avLst/>
              <a:gdLst/>
              <a:ahLst/>
              <a:cxnLst/>
              <a:rect l="0" t="0" r="0" b="0"/>
              <a:pathLst>
                <a:path w="8228014" h="532656">
                  <a:moveTo>
                    <a:pt x="0" y="266328"/>
                  </a:moveTo>
                  <a:cubicBezTo>
                    <a:pt x="0" y="119239"/>
                    <a:pt x="1841903" y="0"/>
                    <a:pt x="4114006" y="0"/>
                  </a:cubicBezTo>
                  <a:cubicBezTo>
                    <a:pt x="6386110" y="0"/>
                    <a:pt x="8228014" y="119239"/>
                    <a:pt x="8228014" y="266328"/>
                  </a:cubicBezTo>
                  <a:cubicBezTo>
                    <a:pt x="8228014" y="413417"/>
                    <a:pt x="6386110" y="532656"/>
                    <a:pt x="4114006" y="532656"/>
                  </a:cubicBezTo>
                  <a:cubicBezTo>
                    <a:pt x="1841903" y="532656"/>
                    <a:pt x="0" y="413417"/>
                    <a:pt x="0" y="266328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333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6" name="Picture 177">
              <a:extLst>
                <a:ext uri="{FF2B5EF4-FFF2-40B4-BE49-F238E27FC236}">
                  <a16:creationId xmlns:a16="http://schemas.microsoft.com/office/drawing/2014/main" id="{77FF1FFA-FE3E-4DD4-9905-26C300EC6A58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703576" y="0"/>
              <a:ext cx="2852928" cy="893064"/>
            </a:xfrm>
            <a:prstGeom prst="rect">
              <a:avLst/>
            </a:prstGeom>
          </p:spPr>
        </p:pic>
        <p:sp>
          <p:nvSpPr>
            <p:cNvPr id="7" name="Rectangle 8806">
              <a:extLst>
                <a:ext uri="{FF2B5EF4-FFF2-40B4-BE49-F238E27FC236}">
                  <a16:creationId xmlns:a16="http://schemas.microsoft.com/office/drawing/2014/main" id="{2F01A3FC-2B00-4D11-8BEB-D918AD9A8893}"/>
                </a:ext>
              </a:extLst>
            </p:cNvPr>
            <p:cNvSpPr/>
            <p:nvPr/>
          </p:nvSpPr>
          <p:spPr>
            <a:xfrm>
              <a:off x="2952750" y="139263"/>
              <a:ext cx="741582" cy="61942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3200" dirty="0">
                  <a:solidFill>
                    <a:srgbClr val="333300"/>
                  </a:solidFill>
                  <a:effectLst/>
                  <a:latin typeface="Perpetua" panose="02020502060401020303" pitchFamily="18" charset="0"/>
                  <a:ea typeface="Perpetua" panose="02020502060401020303" pitchFamily="18" charset="0"/>
                  <a:cs typeface="Perpetua" panose="02020502060401020303" pitchFamily="18" charset="0"/>
                </a:rPr>
                <a:t>139</a:t>
              </a:r>
              <a:endPara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8807">
              <a:extLst>
                <a:ext uri="{FF2B5EF4-FFF2-40B4-BE49-F238E27FC236}">
                  <a16:creationId xmlns:a16="http://schemas.microsoft.com/office/drawing/2014/main" id="{09077299-E331-4666-B65F-B6575A38DD46}"/>
                </a:ext>
              </a:extLst>
            </p:cNvPr>
            <p:cNvSpPr/>
            <p:nvPr/>
          </p:nvSpPr>
          <p:spPr>
            <a:xfrm>
              <a:off x="3509924" y="139263"/>
              <a:ext cx="2346902" cy="61942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3200">
                  <a:solidFill>
                    <a:srgbClr val="333300"/>
                  </a:solidFill>
                  <a:effectLst/>
                  <a:latin typeface="Perpetua" panose="02020502060401020303" pitchFamily="18" charset="0"/>
                  <a:ea typeface="Perpetua" panose="02020502060401020303" pitchFamily="18" charset="0"/>
                  <a:cs typeface="Perpetua" panose="02020502060401020303" pitchFamily="18" charset="0"/>
                </a:rPr>
                <a:t> ARTICOLI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A9DE9A62-26C1-4E85-81BD-E85921ADC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81633"/>
              </p:ext>
            </p:extLst>
          </p:nvPr>
        </p:nvGraphicFramePr>
        <p:xfrm>
          <a:off x="6114349" y="2372994"/>
          <a:ext cx="5182007" cy="4062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007">
                  <a:extLst>
                    <a:ext uri="{9D8B030D-6E8A-4147-A177-3AD203B41FA5}">
                      <a16:colId xmlns:a16="http://schemas.microsoft.com/office/drawing/2014/main" val="3857878364"/>
                    </a:ext>
                  </a:extLst>
                </a:gridCol>
              </a:tblGrid>
              <a:tr h="4062746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62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PRINCIPIO DEMOCRATICO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74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INVIOLABILITÀ DEI DIRITTI FONDAMENTALI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62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PRINCIPIO DI UGAUGLIANZA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74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DIRITTO-DOVERE AL LAVORO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74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PRINCIPIO DI DECENTRAMENTO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62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TUTELA DELLE MINORANZE LINGUISTICHE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70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RAPPORTI TRA STATO E CHIESA CATTOLICA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58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LIBERTÀ RELIGIOSA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8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TUTELA DELLA CULTURA, DELLA RICERCA E DEL PATRIMONIO AMBIENTALE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70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TUTELA DEGLI STRANIERI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70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TUTELA DELLA PACE</a:t>
                      </a:r>
                      <a:endParaRPr lang="it-IT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it-IT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LA BANDIERA 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318135" marT="0" marB="0" anchor="ctr"/>
                </a:tc>
                <a:extLst>
                  <a:ext uri="{0D108BD9-81ED-4DB2-BD59-A6C34878D82A}">
                    <a16:rowId xmlns:a16="http://schemas.microsoft.com/office/drawing/2014/main" val="163727610"/>
                  </a:ext>
                </a:extLst>
              </a:tr>
            </a:tbl>
          </a:graphicData>
        </a:graphic>
      </p:graphicFrame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BEB7A41-7A25-49E7-BFA0-A6C97C9A1502}"/>
              </a:ext>
            </a:extLst>
          </p:cNvPr>
          <p:cNvSpPr txBox="1"/>
          <p:nvPr/>
        </p:nvSpPr>
        <p:spPr>
          <a:xfrm>
            <a:off x="731520" y="3731528"/>
            <a:ext cx="4628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PRINCIPI FONDAMENTALI</a:t>
            </a:r>
          </a:p>
        </p:txBody>
      </p:sp>
      <p:grpSp>
        <p:nvGrpSpPr>
          <p:cNvPr id="2049" name="Group 9025"/>
          <p:cNvGrpSpPr>
            <a:grpSpLocks/>
          </p:cNvGrpSpPr>
          <p:nvPr/>
        </p:nvGrpSpPr>
        <p:grpSpPr bwMode="auto">
          <a:xfrm>
            <a:off x="0" y="0"/>
            <a:ext cx="2535238" cy="831850"/>
            <a:chOff x="0" y="0"/>
            <a:chExt cx="25352" cy="8309"/>
          </a:xfrm>
        </p:grpSpPr>
      </p:grpSp>
    </p:spTree>
    <p:extLst>
      <p:ext uri="{BB962C8B-B14F-4D97-AF65-F5344CB8AC3E}">
        <p14:creationId xmlns:p14="http://schemas.microsoft.com/office/powerpoint/2010/main" val="141519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363">
            <a:extLst>
              <a:ext uri="{FF2B5EF4-FFF2-40B4-BE49-F238E27FC236}">
                <a16:creationId xmlns:a16="http://schemas.microsoft.com/office/drawing/2014/main" id="{854FF448-D82E-40E2-8D74-B237FBED54FA}"/>
              </a:ext>
            </a:extLst>
          </p:cNvPr>
          <p:cNvGrpSpPr/>
          <p:nvPr/>
        </p:nvGrpSpPr>
        <p:grpSpPr>
          <a:xfrm>
            <a:off x="720705" y="524268"/>
            <a:ext cx="2971303" cy="1817590"/>
            <a:chOff x="0" y="0"/>
            <a:chExt cx="2124900" cy="646331"/>
          </a:xfrm>
        </p:grpSpPr>
        <p:sp>
          <p:nvSpPr>
            <p:cNvPr id="3" name="Shape 229">
              <a:extLst>
                <a:ext uri="{FF2B5EF4-FFF2-40B4-BE49-F238E27FC236}">
                  <a16:creationId xmlns:a16="http://schemas.microsoft.com/office/drawing/2014/main" id="{E4066D41-3C76-4E3A-BDEA-D9B9D22BDB6A}"/>
                </a:ext>
              </a:extLst>
            </p:cNvPr>
            <p:cNvSpPr/>
            <p:nvPr/>
          </p:nvSpPr>
          <p:spPr>
            <a:xfrm>
              <a:off x="0" y="0"/>
              <a:ext cx="2124900" cy="646331"/>
            </a:xfrm>
            <a:custGeom>
              <a:avLst/>
              <a:gdLst/>
              <a:ahLst/>
              <a:cxnLst/>
              <a:rect l="0" t="0" r="0" b="0"/>
              <a:pathLst>
                <a:path w="2124900" h="646331">
                  <a:moveTo>
                    <a:pt x="0" y="0"/>
                  </a:moveTo>
                  <a:lnTo>
                    <a:pt x="2124900" y="0"/>
                  </a:lnTo>
                  <a:lnTo>
                    <a:pt x="2124900" y="646331"/>
                  </a:lnTo>
                  <a:lnTo>
                    <a:pt x="0" y="646331"/>
                  </a:ln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333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4" name="Picture 231">
              <a:extLst>
                <a:ext uri="{FF2B5EF4-FFF2-40B4-BE49-F238E27FC236}">
                  <a16:creationId xmlns:a16="http://schemas.microsoft.com/office/drawing/2014/main" id="{4E0A3A44-3D16-440B-A94F-E7EB9340A2E6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31348" y="81872"/>
              <a:ext cx="865632" cy="533400"/>
            </a:xfrm>
            <a:prstGeom prst="rect">
              <a:avLst/>
            </a:prstGeom>
          </p:spPr>
        </p:pic>
      </p:grp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56957AA0-745A-4EF6-8F0B-92D431441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24736"/>
              </p:ext>
            </p:extLst>
          </p:nvPr>
        </p:nvGraphicFramePr>
        <p:xfrm>
          <a:off x="3960690" y="479727"/>
          <a:ext cx="4602550" cy="1796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2550">
                  <a:extLst>
                    <a:ext uri="{9D8B030D-6E8A-4147-A177-3AD203B41FA5}">
                      <a16:colId xmlns:a16="http://schemas.microsoft.com/office/drawing/2014/main" val="1939985096"/>
                    </a:ext>
                  </a:extLst>
                </a:gridCol>
              </a:tblGrid>
              <a:tr h="1796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3600" dirty="0">
                          <a:effectLst/>
                        </a:rPr>
                        <a:t>DIRITTI E DOVERI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3600" dirty="0">
                          <a:effectLst/>
                        </a:rPr>
                        <a:t>DEI CITTADINI</a:t>
                      </a:r>
                      <a:endParaRPr lang="it-IT" sz="3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231140" anchor="b"/>
                </a:tc>
                <a:extLst>
                  <a:ext uri="{0D108BD9-81ED-4DB2-BD59-A6C34878D82A}">
                    <a16:rowId xmlns:a16="http://schemas.microsoft.com/office/drawing/2014/main" val="2737160590"/>
                  </a:ext>
                </a:extLst>
              </a:tr>
            </a:tbl>
          </a:graphicData>
        </a:graphic>
      </p:graphicFrame>
      <p:grpSp>
        <p:nvGrpSpPr>
          <p:cNvPr id="6" name="Group 9364">
            <a:extLst>
              <a:ext uri="{FF2B5EF4-FFF2-40B4-BE49-F238E27FC236}">
                <a16:creationId xmlns:a16="http://schemas.microsoft.com/office/drawing/2014/main" id="{C4E9F5AB-265D-4783-BD94-3461FD831D56}"/>
              </a:ext>
            </a:extLst>
          </p:cNvPr>
          <p:cNvGrpSpPr/>
          <p:nvPr/>
        </p:nvGrpSpPr>
        <p:grpSpPr>
          <a:xfrm>
            <a:off x="8831922" y="776020"/>
            <a:ext cx="2434200" cy="1166193"/>
            <a:chOff x="0" y="0"/>
            <a:chExt cx="1547813" cy="498991"/>
          </a:xfrm>
        </p:grpSpPr>
        <p:sp>
          <p:nvSpPr>
            <p:cNvPr id="7" name="Shape 236">
              <a:extLst>
                <a:ext uri="{FF2B5EF4-FFF2-40B4-BE49-F238E27FC236}">
                  <a16:creationId xmlns:a16="http://schemas.microsoft.com/office/drawing/2014/main" id="{FAFF5B37-BA90-40DE-A29C-6AB128E5FE8D}"/>
                </a:ext>
              </a:extLst>
            </p:cNvPr>
            <p:cNvSpPr/>
            <p:nvPr/>
          </p:nvSpPr>
          <p:spPr>
            <a:xfrm>
              <a:off x="1386036" y="337213"/>
              <a:ext cx="161776" cy="161778"/>
            </a:xfrm>
            <a:custGeom>
              <a:avLst/>
              <a:gdLst/>
              <a:ahLst/>
              <a:cxnLst/>
              <a:rect l="0" t="0" r="0" b="0"/>
              <a:pathLst>
                <a:path w="161776" h="161778">
                  <a:moveTo>
                    <a:pt x="161776" y="0"/>
                  </a:moveTo>
                  <a:lnTo>
                    <a:pt x="0" y="161778"/>
                  </a:lnTo>
                  <a:lnTo>
                    <a:pt x="32355" y="32355"/>
                  </a:lnTo>
                  <a:lnTo>
                    <a:pt x="161776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D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" name="Shape 237">
              <a:extLst>
                <a:ext uri="{FF2B5EF4-FFF2-40B4-BE49-F238E27FC236}">
                  <a16:creationId xmlns:a16="http://schemas.microsoft.com/office/drawing/2014/main" id="{253B1FF4-A850-4764-ACDC-26E206A8011A}"/>
                </a:ext>
              </a:extLst>
            </p:cNvPr>
            <p:cNvSpPr/>
            <p:nvPr/>
          </p:nvSpPr>
          <p:spPr>
            <a:xfrm>
              <a:off x="0" y="0"/>
              <a:ext cx="1547813" cy="498991"/>
            </a:xfrm>
            <a:custGeom>
              <a:avLst/>
              <a:gdLst/>
              <a:ahLst/>
              <a:cxnLst/>
              <a:rect l="0" t="0" r="0" b="0"/>
              <a:pathLst>
                <a:path w="1547813" h="498991">
                  <a:moveTo>
                    <a:pt x="1386036" y="498991"/>
                  </a:moveTo>
                  <a:lnTo>
                    <a:pt x="1418390" y="369568"/>
                  </a:lnTo>
                  <a:lnTo>
                    <a:pt x="1547813" y="337214"/>
                  </a:lnTo>
                  <a:lnTo>
                    <a:pt x="1386036" y="498991"/>
                  </a:lnTo>
                  <a:lnTo>
                    <a:pt x="0" y="498991"/>
                  </a:lnTo>
                  <a:lnTo>
                    <a:pt x="0" y="0"/>
                  </a:lnTo>
                  <a:lnTo>
                    <a:pt x="1547813" y="0"/>
                  </a:lnTo>
                  <a:lnTo>
                    <a:pt x="1547813" y="337214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333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9" name="Picture 239">
              <a:extLst>
                <a:ext uri="{FF2B5EF4-FFF2-40B4-BE49-F238E27FC236}">
                  <a16:creationId xmlns:a16="http://schemas.microsoft.com/office/drawing/2014/main" id="{6B0C29DF-1DCE-4987-A375-54B93E6D771D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51672" y="92160"/>
              <a:ext cx="768096" cy="188976"/>
            </a:xfrm>
            <a:prstGeom prst="rect">
              <a:avLst/>
            </a:prstGeom>
          </p:spPr>
        </p:pic>
        <p:sp>
          <p:nvSpPr>
            <p:cNvPr id="10" name="Shape 240">
              <a:extLst>
                <a:ext uri="{FF2B5EF4-FFF2-40B4-BE49-F238E27FC236}">
                  <a16:creationId xmlns:a16="http://schemas.microsoft.com/office/drawing/2014/main" id="{93AE71E6-B091-4C82-AE48-A6BF17681688}"/>
                </a:ext>
              </a:extLst>
            </p:cNvPr>
            <p:cNvSpPr/>
            <p:nvPr/>
          </p:nvSpPr>
          <p:spPr>
            <a:xfrm>
              <a:off x="589260" y="221039"/>
              <a:ext cx="27880" cy="27880"/>
            </a:xfrm>
            <a:custGeom>
              <a:avLst/>
              <a:gdLst/>
              <a:ahLst/>
              <a:cxnLst/>
              <a:rect l="0" t="0" r="0" b="0"/>
              <a:pathLst>
                <a:path w="27880" h="27880">
                  <a:moveTo>
                    <a:pt x="0" y="0"/>
                  </a:moveTo>
                  <a:lnTo>
                    <a:pt x="27880" y="0"/>
                  </a:lnTo>
                  <a:lnTo>
                    <a:pt x="27880" y="27880"/>
                  </a:lnTo>
                  <a:lnTo>
                    <a:pt x="0" y="27880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" name="Shape 241">
              <a:extLst>
                <a:ext uri="{FF2B5EF4-FFF2-40B4-BE49-F238E27FC236}">
                  <a16:creationId xmlns:a16="http://schemas.microsoft.com/office/drawing/2014/main" id="{E1E028B0-D0C3-46DC-A724-ACC269FECAF2}"/>
                </a:ext>
              </a:extLst>
            </p:cNvPr>
            <p:cNvSpPr/>
            <p:nvPr/>
          </p:nvSpPr>
          <p:spPr>
            <a:xfrm>
              <a:off x="233164" y="137398"/>
              <a:ext cx="39688" cy="53975"/>
            </a:xfrm>
            <a:custGeom>
              <a:avLst/>
              <a:gdLst/>
              <a:ahLst/>
              <a:cxnLst/>
              <a:rect l="0" t="0" r="0" b="0"/>
              <a:pathLst>
                <a:path w="39688" h="53975">
                  <a:moveTo>
                    <a:pt x="19645" y="0"/>
                  </a:moveTo>
                  <a:lnTo>
                    <a:pt x="0" y="53975"/>
                  </a:lnTo>
                  <a:lnTo>
                    <a:pt x="39688" y="53975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2" name="Shape 242">
              <a:extLst>
                <a:ext uri="{FF2B5EF4-FFF2-40B4-BE49-F238E27FC236}">
                  <a16:creationId xmlns:a16="http://schemas.microsoft.com/office/drawing/2014/main" id="{08522D8E-C10F-4B19-96E0-F1B5D3C38CF4}"/>
                </a:ext>
              </a:extLst>
            </p:cNvPr>
            <p:cNvSpPr/>
            <p:nvPr/>
          </p:nvSpPr>
          <p:spPr>
            <a:xfrm>
              <a:off x="371277" y="128071"/>
              <a:ext cx="59333" cy="36909"/>
            </a:xfrm>
            <a:custGeom>
              <a:avLst/>
              <a:gdLst/>
              <a:ahLst/>
              <a:cxnLst/>
              <a:rect l="0" t="0" r="0" b="0"/>
              <a:pathLst>
                <a:path w="59333" h="36909">
                  <a:moveTo>
                    <a:pt x="0" y="0"/>
                  </a:moveTo>
                  <a:lnTo>
                    <a:pt x="0" y="36909"/>
                  </a:lnTo>
                  <a:lnTo>
                    <a:pt x="21729" y="36909"/>
                  </a:lnTo>
                  <a:cubicBezTo>
                    <a:pt x="35818" y="36909"/>
                    <a:pt x="44615" y="36314"/>
                    <a:pt x="48121" y="35123"/>
                  </a:cubicBezTo>
                  <a:cubicBezTo>
                    <a:pt x="51627" y="33933"/>
                    <a:pt x="54372" y="31882"/>
                    <a:pt x="56356" y="28972"/>
                  </a:cubicBezTo>
                  <a:cubicBezTo>
                    <a:pt x="58341" y="26061"/>
                    <a:pt x="59333" y="22423"/>
                    <a:pt x="59333" y="18058"/>
                  </a:cubicBezTo>
                  <a:cubicBezTo>
                    <a:pt x="59333" y="13163"/>
                    <a:pt x="58027" y="9211"/>
                    <a:pt x="55414" y="6201"/>
                  </a:cubicBezTo>
                  <a:cubicBezTo>
                    <a:pt x="52801" y="3192"/>
                    <a:pt x="49113" y="1290"/>
                    <a:pt x="44351" y="496"/>
                  </a:cubicBezTo>
                  <a:cubicBezTo>
                    <a:pt x="41970" y="165"/>
                    <a:pt x="34826" y="0"/>
                    <a:pt x="22920" y="0"/>
                  </a:cubicBez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3" name="Shape 243">
              <a:extLst>
                <a:ext uri="{FF2B5EF4-FFF2-40B4-BE49-F238E27FC236}">
                  <a16:creationId xmlns:a16="http://schemas.microsoft.com/office/drawing/2014/main" id="{84B95661-6586-421E-832B-62EF87D641F9}"/>
                </a:ext>
              </a:extLst>
            </p:cNvPr>
            <p:cNvSpPr/>
            <p:nvPr/>
          </p:nvSpPr>
          <p:spPr>
            <a:xfrm>
              <a:off x="477441" y="103465"/>
              <a:ext cx="115590" cy="145455"/>
            </a:xfrm>
            <a:custGeom>
              <a:avLst/>
              <a:gdLst/>
              <a:ahLst/>
              <a:cxnLst/>
              <a:rect l="0" t="0" r="0" b="0"/>
              <a:pathLst>
                <a:path w="115590" h="145455">
                  <a:moveTo>
                    <a:pt x="0" y="0"/>
                  </a:moveTo>
                  <a:lnTo>
                    <a:pt x="115590" y="0"/>
                  </a:lnTo>
                  <a:lnTo>
                    <a:pt x="115590" y="24606"/>
                  </a:lnTo>
                  <a:lnTo>
                    <a:pt x="72529" y="24606"/>
                  </a:lnTo>
                  <a:lnTo>
                    <a:pt x="72529" y="145455"/>
                  </a:lnTo>
                  <a:lnTo>
                    <a:pt x="43160" y="145455"/>
                  </a:lnTo>
                  <a:lnTo>
                    <a:pt x="43160" y="24606"/>
                  </a:lnTo>
                  <a:lnTo>
                    <a:pt x="0" y="24606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4" name="Shape 244">
              <a:extLst>
                <a:ext uri="{FF2B5EF4-FFF2-40B4-BE49-F238E27FC236}">
                  <a16:creationId xmlns:a16="http://schemas.microsoft.com/office/drawing/2014/main" id="{4174EB38-46BB-4915-9D4C-180C19105BBE}"/>
                </a:ext>
              </a:extLst>
            </p:cNvPr>
            <p:cNvSpPr/>
            <p:nvPr/>
          </p:nvSpPr>
          <p:spPr>
            <a:xfrm>
              <a:off x="341908" y="103465"/>
              <a:ext cx="130770" cy="145455"/>
            </a:xfrm>
            <a:custGeom>
              <a:avLst/>
              <a:gdLst/>
              <a:ahLst/>
              <a:cxnLst/>
              <a:rect l="0" t="0" r="0" b="0"/>
              <a:pathLst>
                <a:path w="130770" h="145455">
                  <a:moveTo>
                    <a:pt x="0" y="0"/>
                  </a:moveTo>
                  <a:lnTo>
                    <a:pt x="61813" y="0"/>
                  </a:lnTo>
                  <a:cubicBezTo>
                    <a:pt x="77357" y="0"/>
                    <a:pt x="88652" y="1306"/>
                    <a:pt x="95696" y="3919"/>
                  </a:cubicBezTo>
                  <a:cubicBezTo>
                    <a:pt x="102741" y="6532"/>
                    <a:pt x="108380" y="11179"/>
                    <a:pt x="112613" y="17859"/>
                  </a:cubicBezTo>
                  <a:cubicBezTo>
                    <a:pt x="116846" y="24540"/>
                    <a:pt x="118963" y="32180"/>
                    <a:pt x="118963" y="40779"/>
                  </a:cubicBezTo>
                  <a:cubicBezTo>
                    <a:pt x="118963" y="51693"/>
                    <a:pt x="115755" y="60705"/>
                    <a:pt x="109339" y="67816"/>
                  </a:cubicBezTo>
                  <a:cubicBezTo>
                    <a:pt x="102923" y="74927"/>
                    <a:pt x="93332" y="79408"/>
                    <a:pt x="80566" y="81260"/>
                  </a:cubicBezTo>
                  <a:cubicBezTo>
                    <a:pt x="86916" y="84964"/>
                    <a:pt x="92158" y="89032"/>
                    <a:pt x="96292" y="93464"/>
                  </a:cubicBezTo>
                  <a:cubicBezTo>
                    <a:pt x="100426" y="97896"/>
                    <a:pt x="105999" y="105767"/>
                    <a:pt x="113010" y="117078"/>
                  </a:cubicBezTo>
                  <a:lnTo>
                    <a:pt x="130770" y="145455"/>
                  </a:lnTo>
                  <a:lnTo>
                    <a:pt x="95647" y="145455"/>
                  </a:lnTo>
                  <a:lnTo>
                    <a:pt x="74414" y="113804"/>
                  </a:lnTo>
                  <a:cubicBezTo>
                    <a:pt x="66873" y="102493"/>
                    <a:pt x="61714" y="95366"/>
                    <a:pt x="58936" y="92422"/>
                  </a:cubicBezTo>
                  <a:cubicBezTo>
                    <a:pt x="56158" y="89479"/>
                    <a:pt x="53215" y="87461"/>
                    <a:pt x="50105" y="86370"/>
                  </a:cubicBezTo>
                  <a:cubicBezTo>
                    <a:pt x="46996" y="85278"/>
                    <a:pt x="42069" y="84733"/>
                    <a:pt x="35322" y="84733"/>
                  </a:cubicBezTo>
                  <a:lnTo>
                    <a:pt x="29369" y="84733"/>
                  </a:lnTo>
                  <a:lnTo>
                    <a:pt x="29369" y="145455"/>
                  </a:lnTo>
                  <a:lnTo>
                    <a:pt x="0" y="145455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5" name="Shape 245">
              <a:extLst>
                <a:ext uri="{FF2B5EF4-FFF2-40B4-BE49-F238E27FC236}">
                  <a16:creationId xmlns:a16="http://schemas.microsoft.com/office/drawing/2014/main" id="{6408F694-D839-4DB2-93E7-6440485B3316}"/>
                </a:ext>
              </a:extLst>
            </p:cNvPr>
            <p:cNvSpPr/>
            <p:nvPr/>
          </p:nvSpPr>
          <p:spPr>
            <a:xfrm>
              <a:off x="180975" y="103465"/>
              <a:ext cx="145951" cy="145455"/>
            </a:xfrm>
            <a:custGeom>
              <a:avLst/>
              <a:gdLst/>
              <a:ahLst/>
              <a:cxnLst/>
              <a:rect l="0" t="0" r="0" b="0"/>
              <a:pathLst>
                <a:path w="145951" h="145455">
                  <a:moveTo>
                    <a:pt x="56654" y="0"/>
                  </a:moveTo>
                  <a:lnTo>
                    <a:pt x="87709" y="0"/>
                  </a:lnTo>
                  <a:lnTo>
                    <a:pt x="145951" y="145455"/>
                  </a:lnTo>
                  <a:lnTo>
                    <a:pt x="114002" y="145455"/>
                  </a:lnTo>
                  <a:lnTo>
                    <a:pt x="101302" y="112415"/>
                  </a:lnTo>
                  <a:lnTo>
                    <a:pt x="43160" y="112415"/>
                  </a:lnTo>
                  <a:lnTo>
                    <a:pt x="31155" y="145455"/>
                  </a:lnTo>
                  <a:lnTo>
                    <a:pt x="0" y="145455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6" name="Shape 246">
              <a:extLst>
                <a:ext uri="{FF2B5EF4-FFF2-40B4-BE49-F238E27FC236}">
                  <a16:creationId xmlns:a16="http://schemas.microsoft.com/office/drawing/2014/main" id="{DEB035F0-CA79-4A24-8BB6-AD45075534D8}"/>
                </a:ext>
              </a:extLst>
            </p:cNvPr>
            <p:cNvSpPr/>
            <p:nvPr/>
          </p:nvSpPr>
          <p:spPr>
            <a:xfrm>
              <a:off x="809327" y="102870"/>
              <a:ext cx="96639" cy="148530"/>
            </a:xfrm>
            <a:custGeom>
              <a:avLst/>
              <a:gdLst/>
              <a:ahLst/>
              <a:cxnLst/>
              <a:rect l="0" t="0" r="0" b="0"/>
              <a:pathLst>
                <a:path w="96639" h="148530">
                  <a:moveTo>
                    <a:pt x="46930" y="0"/>
                  </a:moveTo>
                  <a:cubicBezTo>
                    <a:pt x="60623" y="0"/>
                    <a:pt x="71603" y="4366"/>
                    <a:pt x="79871" y="13097"/>
                  </a:cubicBezTo>
                  <a:cubicBezTo>
                    <a:pt x="86684" y="20241"/>
                    <a:pt x="90091" y="28310"/>
                    <a:pt x="90091" y="37306"/>
                  </a:cubicBezTo>
                  <a:cubicBezTo>
                    <a:pt x="90091" y="50072"/>
                    <a:pt x="83112" y="60259"/>
                    <a:pt x="69155" y="67866"/>
                  </a:cubicBezTo>
                  <a:cubicBezTo>
                    <a:pt x="77490" y="69652"/>
                    <a:pt x="84154" y="73653"/>
                    <a:pt x="89148" y="79871"/>
                  </a:cubicBezTo>
                  <a:cubicBezTo>
                    <a:pt x="94142" y="86089"/>
                    <a:pt x="96639" y="93596"/>
                    <a:pt x="96639" y="102394"/>
                  </a:cubicBezTo>
                  <a:cubicBezTo>
                    <a:pt x="96639" y="115160"/>
                    <a:pt x="91976" y="126041"/>
                    <a:pt x="82649" y="135037"/>
                  </a:cubicBezTo>
                  <a:cubicBezTo>
                    <a:pt x="73323" y="144033"/>
                    <a:pt x="61714" y="148530"/>
                    <a:pt x="47823" y="148530"/>
                  </a:cubicBezTo>
                  <a:cubicBezTo>
                    <a:pt x="34661" y="148530"/>
                    <a:pt x="23747" y="144744"/>
                    <a:pt x="15081" y="137170"/>
                  </a:cubicBezTo>
                  <a:cubicBezTo>
                    <a:pt x="6416" y="129596"/>
                    <a:pt x="1389" y="119691"/>
                    <a:pt x="0" y="107454"/>
                  </a:cubicBezTo>
                  <a:lnTo>
                    <a:pt x="26988" y="104180"/>
                  </a:lnTo>
                  <a:cubicBezTo>
                    <a:pt x="27847" y="111059"/>
                    <a:pt x="30163" y="116317"/>
                    <a:pt x="33933" y="119955"/>
                  </a:cubicBezTo>
                  <a:cubicBezTo>
                    <a:pt x="37703" y="123593"/>
                    <a:pt x="42267" y="125413"/>
                    <a:pt x="47625" y="125413"/>
                  </a:cubicBezTo>
                  <a:cubicBezTo>
                    <a:pt x="53380" y="125413"/>
                    <a:pt x="58225" y="123230"/>
                    <a:pt x="62161" y="118864"/>
                  </a:cubicBezTo>
                  <a:cubicBezTo>
                    <a:pt x="66096" y="114498"/>
                    <a:pt x="68064" y="108611"/>
                    <a:pt x="68064" y="101203"/>
                  </a:cubicBezTo>
                  <a:cubicBezTo>
                    <a:pt x="68064" y="94192"/>
                    <a:pt x="66179" y="88635"/>
                    <a:pt x="62409" y="84534"/>
                  </a:cubicBezTo>
                  <a:cubicBezTo>
                    <a:pt x="58638" y="80433"/>
                    <a:pt x="54041" y="78383"/>
                    <a:pt x="48617" y="78383"/>
                  </a:cubicBezTo>
                  <a:cubicBezTo>
                    <a:pt x="45045" y="78383"/>
                    <a:pt x="40779" y="79077"/>
                    <a:pt x="35818" y="80466"/>
                  </a:cubicBezTo>
                  <a:lnTo>
                    <a:pt x="38894" y="57745"/>
                  </a:lnTo>
                  <a:cubicBezTo>
                    <a:pt x="46434" y="57944"/>
                    <a:pt x="52189" y="56307"/>
                    <a:pt x="56158" y="52834"/>
                  </a:cubicBezTo>
                  <a:cubicBezTo>
                    <a:pt x="60127" y="49361"/>
                    <a:pt x="62111" y="44748"/>
                    <a:pt x="62111" y="38993"/>
                  </a:cubicBezTo>
                  <a:cubicBezTo>
                    <a:pt x="62111" y="34098"/>
                    <a:pt x="60656" y="30196"/>
                    <a:pt x="57745" y="27285"/>
                  </a:cubicBezTo>
                  <a:cubicBezTo>
                    <a:pt x="54835" y="24375"/>
                    <a:pt x="50965" y="22920"/>
                    <a:pt x="46137" y="22920"/>
                  </a:cubicBezTo>
                  <a:cubicBezTo>
                    <a:pt x="41374" y="22920"/>
                    <a:pt x="37306" y="24573"/>
                    <a:pt x="33933" y="27880"/>
                  </a:cubicBezTo>
                  <a:cubicBezTo>
                    <a:pt x="30559" y="31188"/>
                    <a:pt x="28509" y="36016"/>
                    <a:pt x="27781" y="42366"/>
                  </a:cubicBezTo>
                  <a:lnTo>
                    <a:pt x="2084" y="38001"/>
                  </a:lnTo>
                  <a:cubicBezTo>
                    <a:pt x="3870" y="29203"/>
                    <a:pt x="6565" y="22175"/>
                    <a:pt x="10170" y="16917"/>
                  </a:cubicBezTo>
                  <a:cubicBezTo>
                    <a:pt x="13775" y="11658"/>
                    <a:pt x="18802" y="7524"/>
                    <a:pt x="25251" y="4514"/>
                  </a:cubicBezTo>
                  <a:cubicBezTo>
                    <a:pt x="31700" y="1505"/>
                    <a:pt x="38927" y="0"/>
                    <a:pt x="46930" y="0"/>
                  </a:cubicBez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7" name="Shape 247">
              <a:extLst>
                <a:ext uri="{FF2B5EF4-FFF2-40B4-BE49-F238E27FC236}">
                  <a16:creationId xmlns:a16="http://schemas.microsoft.com/office/drawing/2014/main" id="{28D31160-382E-42CB-85E6-129ABAC5AD6E}"/>
                </a:ext>
              </a:extLst>
            </p:cNvPr>
            <p:cNvSpPr/>
            <p:nvPr/>
          </p:nvSpPr>
          <p:spPr>
            <a:xfrm>
              <a:off x="705048" y="102870"/>
              <a:ext cx="63897" cy="146050"/>
            </a:xfrm>
            <a:custGeom>
              <a:avLst/>
              <a:gdLst/>
              <a:ahLst/>
              <a:cxnLst/>
              <a:rect l="0" t="0" r="0" b="0"/>
              <a:pathLst>
                <a:path w="63897" h="146050">
                  <a:moveTo>
                    <a:pt x="41275" y="0"/>
                  </a:moveTo>
                  <a:lnTo>
                    <a:pt x="63897" y="0"/>
                  </a:lnTo>
                  <a:lnTo>
                    <a:pt x="63897" y="146050"/>
                  </a:lnTo>
                  <a:lnTo>
                    <a:pt x="36016" y="146050"/>
                  </a:lnTo>
                  <a:lnTo>
                    <a:pt x="36016" y="40977"/>
                  </a:lnTo>
                  <a:cubicBezTo>
                    <a:pt x="25830" y="50502"/>
                    <a:pt x="13825" y="57547"/>
                    <a:pt x="0" y="62111"/>
                  </a:cubicBezTo>
                  <a:lnTo>
                    <a:pt x="0" y="36810"/>
                  </a:lnTo>
                  <a:cubicBezTo>
                    <a:pt x="7276" y="34429"/>
                    <a:pt x="15180" y="29914"/>
                    <a:pt x="23713" y="23267"/>
                  </a:cubicBezTo>
                  <a:cubicBezTo>
                    <a:pt x="32246" y="16619"/>
                    <a:pt x="38100" y="8864"/>
                    <a:pt x="41275" y="0"/>
                  </a:cubicBez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18" name="Picture 249">
              <a:extLst>
                <a:ext uri="{FF2B5EF4-FFF2-40B4-BE49-F238E27FC236}">
                  <a16:creationId xmlns:a16="http://schemas.microsoft.com/office/drawing/2014/main" id="{6303E99C-09E5-4246-BD0C-AF459759B8D9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947200" y="174456"/>
              <a:ext cx="152400" cy="60960"/>
            </a:xfrm>
            <a:prstGeom prst="rect">
              <a:avLst/>
            </a:prstGeom>
          </p:spPr>
        </p:pic>
        <p:sp>
          <p:nvSpPr>
            <p:cNvPr id="19" name="Shape 250">
              <a:extLst>
                <a:ext uri="{FF2B5EF4-FFF2-40B4-BE49-F238E27FC236}">
                  <a16:creationId xmlns:a16="http://schemas.microsoft.com/office/drawing/2014/main" id="{6FDA3DF7-E4A5-485D-AD4D-185806AA4FC7}"/>
                </a:ext>
              </a:extLst>
            </p:cNvPr>
            <p:cNvSpPr/>
            <p:nvPr/>
          </p:nvSpPr>
          <p:spPr>
            <a:xfrm>
              <a:off x="971153" y="185817"/>
              <a:ext cx="113010" cy="20836"/>
            </a:xfrm>
            <a:custGeom>
              <a:avLst/>
              <a:gdLst/>
              <a:ahLst/>
              <a:cxnLst/>
              <a:rect l="0" t="0" r="0" b="0"/>
              <a:pathLst>
                <a:path w="113010" h="20836">
                  <a:moveTo>
                    <a:pt x="0" y="0"/>
                  </a:moveTo>
                  <a:lnTo>
                    <a:pt x="113010" y="0"/>
                  </a:lnTo>
                  <a:lnTo>
                    <a:pt x="113010" y="20836"/>
                  </a:lnTo>
                  <a:lnTo>
                    <a:pt x="0" y="20836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20" name="Picture 252">
              <a:extLst>
                <a:ext uri="{FF2B5EF4-FFF2-40B4-BE49-F238E27FC236}">
                  <a16:creationId xmlns:a16="http://schemas.microsoft.com/office/drawing/2014/main" id="{C2442CDF-E1A0-49E9-9482-E25F09C970FB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123985" y="92160"/>
              <a:ext cx="252984" cy="188976"/>
            </a:xfrm>
            <a:prstGeom prst="rect">
              <a:avLst/>
            </a:prstGeom>
          </p:spPr>
        </p:pic>
        <p:sp>
          <p:nvSpPr>
            <p:cNvPr id="21" name="Shape 253">
              <a:extLst>
                <a:ext uri="{FF2B5EF4-FFF2-40B4-BE49-F238E27FC236}">
                  <a16:creationId xmlns:a16="http://schemas.microsoft.com/office/drawing/2014/main" id="{9011FA86-6036-4686-B8D7-2F0071D6031D}"/>
                </a:ext>
              </a:extLst>
            </p:cNvPr>
            <p:cNvSpPr/>
            <p:nvPr/>
          </p:nvSpPr>
          <p:spPr>
            <a:xfrm>
              <a:off x="1283990" y="145435"/>
              <a:ext cx="33437" cy="49709"/>
            </a:xfrm>
            <a:custGeom>
              <a:avLst/>
              <a:gdLst/>
              <a:ahLst/>
              <a:cxnLst/>
              <a:rect l="0" t="0" r="0" b="0"/>
              <a:pathLst>
                <a:path w="33437" h="49709">
                  <a:moveTo>
                    <a:pt x="33437" y="0"/>
                  </a:moveTo>
                  <a:lnTo>
                    <a:pt x="0" y="49709"/>
                  </a:lnTo>
                  <a:lnTo>
                    <a:pt x="33437" y="49709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2" name="Shape 254">
              <a:extLst>
                <a:ext uri="{FF2B5EF4-FFF2-40B4-BE49-F238E27FC236}">
                  <a16:creationId xmlns:a16="http://schemas.microsoft.com/office/drawing/2014/main" id="{F6B77006-95E0-4F94-9B44-6F34847A3C90}"/>
                </a:ext>
              </a:extLst>
            </p:cNvPr>
            <p:cNvSpPr/>
            <p:nvPr/>
          </p:nvSpPr>
          <p:spPr>
            <a:xfrm>
              <a:off x="1150441" y="105449"/>
              <a:ext cx="97830" cy="145951"/>
            </a:xfrm>
            <a:custGeom>
              <a:avLst/>
              <a:gdLst/>
              <a:ahLst/>
              <a:cxnLst/>
              <a:rect l="0" t="0" r="0" b="0"/>
              <a:pathLst>
                <a:path w="97830" h="145951">
                  <a:moveTo>
                    <a:pt x="17661" y="0"/>
                  </a:moveTo>
                  <a:lnTo>
                    <a:pt x="91380" y="0"/>
                  </a:lnTo>
                  <a:lnTo>
                    <a:pt x="91380" y="26095"/>
                  </a:lnTo>
                  <a:lnTo>
                    <a:pt x="38795" y="26095"/>
                  </a:lnTo>
                  <a:lnTo>
                    <a:pt x="34429" y="50800"/>
                  </a:lnTo>
                  <a:cubicBezTo>
                    <a:pt x="40646" y="47691"/>
                    <a:pt x="46996" y="46137"/>
                    <a:pt x="53479" y="46137"/>
                  </a:cubicBezTo>
                  <a:cubicBezTo>
                    <a:pt x="65848" y="46137"/>
                    <a:pt x="76333" y="50635"/>
                    <a:pt x="84931" y="59631"/>
                  </a:cubicBezTo>
                  <a:cubicBezTo>
                    <a:pt x="93530" y="68626"/>
                    <a:pt x="97830" y="80301"/>
                    <a:pt x="97830" y="94655"/>
                  </a:cubicBezTo>
                  <a:cubicBezTo>
                    <a:pt x="97830" y="106627"/>
                    <a:pt x="94357" y="117310"/>
                    <a:pt x="87412" y="126702"/>
                  </a:cubicBezTo>
                  <a:cubicBezTo>
                    <a:pt x="77953" y="139535"/>
                    <a:pt x="64823" y="145951"/>
                    <a:pt x="48022" y="145951"/>
                  </a:cubicBezTo>
                  <a:cubicBezTo>
                    <a:pt x="34594" y="145951"/>
                    <a:pt x="23647" y="142346"/>
                    <a:pt x="15180" y="135136"/>
                  </a:cubicBezTo>
                  <a:cubicBezTo>
                    <a:pt x="6714" y="127926"/>
                    <a:pt x="1653" y="118236"/>
                    <a:pt x="0" y="106065"/>
                  </a:cubicBezTo>
                  <a:lnTo>
                    <a:pt x="27781" y="103188"/>
                  </a:lnTo>
                  <a:cubicBezTo>
                    <a:pt x="28575" y="109471"/>
                    <a:pt x="30923" y="114449"/>
                    <a:pt x="34826" y="118120"/>
                  </a:cubicBezTo>
                  <a:cubicBezTo>
                    <a:pt x="38729" y="121791"/>
                    <a:pt x="43226" y="123627"/>
                    <a:pt x="48320" y="123627"/>
                  </a:cubicBezTo>
                  <a:cubicBezTo>
                    <a:pt x="54140" y="123627"/>
                    <a:pt x="59068" y="121262"/>
                    <a:pt x="63103" y="116532"/>
                  </a:cubicBezTo>
                  <a:cubicBezTo>
                    <a:pt x="67138" y="111803"/>
                    <a:pt x="69155" y="104676"/>
                    <a:pt x="69155" y="95151"/>
                  </a:cubicBezTo>
                  <a:cubicBezTo>
                    <a:pt x="69155" y="86221"/>
                    <a:pt x="67155" y="79524"/>
                    <a:pt x="63153" y="75059"/>
                  </a:cubicBezTo>
                  <a:cubicBezTo>
                    <a:pt x="59151" y="70594"/>
                    <a:pt x="53942" y="68362"/>
                    <a:pt x="47526" y="68362"/>
                  </a:cubicBezTo>
                  <a:cubicBezTo>
                    <a:pt x="39522" y="68362"/>
                    <a:pt x="32345" y="71901"/>
                    <a:pt x="25995" y="78978"/>
                  </a:cubicBezTo>
                  <a:lnTo>
                    <a:pt x="3373" y="75704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3" name="Shape 255">
              <a:extLst>
                <a:ext uri="{FF2B5EF4-FFF2-40B4-BE49-F238E27FC236}">
                  <a16:creationId xmlns:a16="http://schemas.microsoft.com/office/drawing/2014/main" id="{DA91CA5D-51D3-4A00-902C-0C824EECBFDD}"/>
                </a:ext>
              </a:extLst>
            </p:cNvPr>
            <p:cNvSpPr/>
            <p:nvPr/>
          </p:nvSpPr>
          <p:spPr>
            <a:xfrm>
              <a:off x="1257895" y="102870"/>
              <a:ext cx="104577" cy="146050"/>
            </a:xfrm>
            <a:custGeom>
              <a:avLst/>
              <a:gdLst/>
              <a:ahLst/>
              <a:cxnLst/>
              <a:rect l="0" t="0" r="0" b="0"/>
              <a:pathLst>
                <a:path w="104577" h="146050">
                  <a:moveTo>
                    <a:pt x="63103" y="0"/>
                  </a:moveTo>
                  <a:lnTo>
                    <a:pt x="86519" y="0"/>
                  </a:lnTo>
                  <a:lnTo>
                    <a:pt x="86519" y="92273"/>
                  </a:lnTo>
                  <a:lnTo>
                    <a:pt x="104577" y="92273"/>
                  </a:lnTo>
                  <a:lnTo>
                    <a:pt x="104577" y="116780"/>
                  </a:lnTo>
                  <a:lnTo>
                    <a:pt x="86519" y="116780"/>
                  </a:lnTo>
                  <a:lnTo>
                    <a:pt x="86519" y="146050"/>
                  </a:lnTo>
                  <a:lnTo>
                    <a:pt x="59531" y="146050"/>
                  </a:lnTo>
                  <a:lnTo>
                    <a:pt x="59531" y="116780"/>
                  </a:lnTo>
                  <a:lnTo>
                    <a:pt x="0" y="116780"/>
                  </a:lnTo>
                  <a:lnTo>
                    <a:pt x="0" y="92373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</p:grpSp>
      <p:grpSp>
        <p:nvGrpSpPr>
          <p:cNvPr id="24" name="Group 9365">
            <a:extLst>
              <a:ext uri="{FF2B5EF4-FFF2-40B4-BE49-F238E27FC236}">
                <a16:creationId xmlns:a16="http://schemas.microsoft.com/office/drawing/2014/main" id="{37ED0D32-8809-4EDC-9557-E7CC34A38A2B}"/>
              </a:ext>
            </a:extLst>
          </p:cNvPr>
          <p:cNvGrpSpPr/>
          <p:nvPr/>
        </p:nvGrpSpPr>
        <p:grpSpPr>
          <a:xfrm>
            <a:off x="720704" y="4413494"/>
            <a:ext cx="2971303" cy="1817590"/>
            <a:chOff x="0" y="0"/>
            <a:chExt cx="2600242" cy="646331"/>
          </a:xfrm>
        </p:grpSpPr>
        <p:sp>
          <p:nvSpPr>
            <p:cNvPr id="25" name="Shape 257">
              <a:extLst>
                <a:ext uri="{FF2B5EF4-FFF2-40B4-BE49-F238E27FC236}">
                  <a16:creationId xmlns:a16="http://schemas.microsoft.com/office/drawing/2014/main" id="{DBE3363F-FD1B-4FA2-A045-ADDA7F3BEDA8}"/>
                </a:ext>
              </a:extLst>
            </p:cNvPr>
            <p:cNvSpPr/>
            <p:nvPr/>
          </p:nvSpPr>
          <p:spPr>
            <a:xfrm>
              <a:off x="0" y="0"/>
              <a:ext cx="2600242" cy="646331"/>
            </a:xfrm>
            <a:custGeom>
              <a:avLst/>
              <a:gdLst/>
              <a:ahLst/>
              <a:cxnLst/>
              <a:rect l="0" t="0" r="0" b="0"/>
              <a:pathLst>
                <a:path w="2600242" h="646331">
                  <a:moveTo>
                    <a:pt x="0" y="0"/>
                  </a:moveTo>
                  <a:lnTo>
                    <a:pt x="2600242" y="0"/>
                  </a:lnTo>
                  <a:lnTo>
                    <a:pt x="2600242" y="646331"/>
                  </a:lnTo>
                  <a:lnTo>
                    <a:pt x="0" y="646331"/>
                  </a:ln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333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26" name="Picture 259">
              <a:extLst>
                <a:ext uri="{FF2B5EF4-FFF2-40B4-BE49-F238E27FC236}">
                  <a16:creationId xmlns:a16="http://schemas.microsoft.com/office/drawing/2014/main" id="{D07C283E-CA63-449C-A2C4-1100E2783A18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661306" y="81144"/>
              <a:ext cx="1283208" cy="536448"/>
            </a:xfrm>
            <a:prstGeom prst="rect">
              <a:avLst/>
            </a:prstGeom>
          </p:spPr>
        </p:pic>
      </p:grpSp>
      <p:graphicFrame>
        <p:nvGraphicFramePr>
          <p:cNvPr id="27" name="Tabella 26">
            <a:extLst>
              <a:ext uri="{FF2B5EF4-FFF2-40B4-BE49-F238E27FC236}">
                <a16:creationId xmlns:a16="http://schemas.microsoft.com/office/drawing/2014/main" id="{993FB622-790D-4D7E-9EE9-4903F89B0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922"/>
              </p:ext>
            </p:extLst>
          </p:nvPr>
        </p:nvGraphicFramePr>
        <p:xfrm>
          <a:off x="4115435" y="4413493"/>
          <a:ext cx="3961130" cy="1817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1130">
                  <a:extLst>
                    <a:ext uri="{9D8B030D-6E8A-4147-A177-3AD203B41FA5}">
                      <a16:colId xmlns:a16="http://schemas.microsoft.com/office/drawing/2014/main" val="733400081"/>
                    </a:ext>
                  </a:extLst>
                </a:gridCol>
              </a:tblGrid>
              <a:tr h="1817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3600" dirty="0">
                          <a:effectLst/>
                        </a:rPr>
                        <a:t>ORDINAMENTO DELLA REPUBBLICA</a:t>
                      </a:r>
                      <a:endParaRPr lang="it-IT" sz="3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55" marR="73025" marT="0" marB="195580" anchor="b"/>
                </a:tc>
                <a:extLst>
                  <a:ext uri="{0D108BD9-81ED-4DB2-BD59-A6C34878D82A}">
                    <a16:rowId xmlns:a16="http://schemas.microsoft.com/office/drawing/2014/main" val="853026295"/>
                  </a:ext>
                </a:extLst>
              </a:tr>
            </a:tbl>
          </a:graphicData>
        </a:graphic>
      </p:graphicFrame>
      <p:grpSp>
        <p:nvGrpSpPr>
          <p:cNvPr id="28" name="Group 9366">
            <a:extLst>
              <a:ext uri="{FF2B5EF4-FFF2-40B4-BE49-F238E27FC236}">
                <a16:creationId xmlns:a16="http://schemas.microsoft.com/office/drawing/2014/main" id="{023981C4-7173-4E03-819E-9ADA80E77F98}"/>
              </a:ext>
            </a:extLst>
          </p:cNvPr>
          <p:cNvGrpSpPr/>
          <p:nvPr/>
        </p:nvGrpSpPr>
        <p:grpSpPr>
          <a:xfrm>
            <a:off x="9002349" y="4718186"/>
            <a:ext cx="2263771" cy="1148407"/>
            <a:chOff x="0" y="0"/>
            <a:chExt cx="1512888" cy="492443"/>
          </a:xfrm>
        </p:grpSpPr>
        <p:sp>
          <p:nvSpPr>
            <p:cNvPr id="29" name="Shape 264">
              <a:extLst>
                <a:ext uri="{FF2B5EF4-FFF2-40B4-BE49-F238E27FC236}">
                  <a16:creationId xmlns:a16="http://schemas.microsoft.com/office/drawing/2014/main" id="{12D6B08C-67E2-48EB-95DB-11E68CEAAC75}"/>
                </a:ext>
              </a:extLst>
            </p:cNvPr>
            <p:cNvSpPr/>
            <p:nvPr/>
          </p:nvSpPr>
          <p:spPr>
            <a:xfrm>
              <a:off x="1356310" y="335866"/>
              <a:ext cx="156577" cy="156577"/>
            </a:xfrm>
            <a:custGeom>
              <a:avLst/>
              <a:gdLst/>
              <a:ahLst/>
              <a:cxnLst/>
              <a:rect l="0" t="0" r="0" b="0"/>
              <a:pathLst>
                <a:path w="156577" h="156577">
                  <a:moveTo>
                    <a:pt x="156577" y="0"/>
                  </a:moveTo>
                  <a:lnTo>
                    <a:pt x="0" y="156577"/>
                  </a:lnTo>
                  <a:lnTo>
                    <a:pt x="31316" y="31316"/>
                  </a:lnTo>
                  <a:lnTo>
                    <a:pt x="15657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D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0" name="Shape 265">
              <a:extLst>
                <a:ext uri="{FF2B5EF4-FFF2-40B4-BE49-F238E27FC236}">
                  <a16:creationId xmlns:a16="http://schemas.microsoft.com/office/drawing/2014/main" id="{2873C3B2-0961-4683-9A9F-93757BD9E00C}"/>
                </a:ext>
              </a:extLst>
            </p:cNvPr>
            <p:cNvSpPr/>
            <p:nvPr/>
          </p:nvSpPr>
          <p:spPr>
            <a:xfrm>
              <a:off x="0" y="0"/>
              <a:ext cx="1512888" cy="492443"/>
            </a:xfrm>
            <a:custGeom>
              <a:avLst/>
              <a:gdLst/>
              <a:ahLst/>
              <a:cxnLst/>
              <a:rect l="0" t="0" r="0" b="0"/>
              <a:pathLst>
                <a:path w="1512888" h="492443">
                  <a:moveTo>
                    <a:pt x="1356311" y="492443"/>
                  </a:moveTo>
                  <a:lnTo>
                    <a:pt x="1387626" y="367181"/>
                  </a:lnTo>
                  <a:lnTo>
                    <a:pt x="1512888" y="335866"/>
                  </a:lnTo>
                  <a:lnTo>
                    <a:pt x="1356311" y="492443"/>
                  </a:lnTo>
                  <a:lnTo>
                    <a:pt x="0" y="492443"/>
                  </a:lnTo>
                  <a:lnTo>
                    <a:pt x="0" y="0"/>
                  </a:lnTo>
                  <a:lnTo>
                    <a:pt x="1512888" y="0"/>
                  </a:lnTo>
                  <a:lnTo>
                    <a:pt x="1512888" y="335866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333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31" name="Picture 267">
              <a:extLst>
                <a:ext uri="{FF2B5EF4-FFF2-40B4-BE49-F238E27FC236}">
                  <a16:creationId xmlns:a16="http://schemas.microsoft.com/office/drawing/2014/main" id="{53EE047C-5306-463F-884D-1562E9DB40AD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78904" y="93336"/>
              <a:ext cx="771144" cy="188976"/>
            </a:xfrm>
            <a:prstGeom prst="rect">
              <a:avLst/>
            </a:prstGeom>
          </p:spPr>
        </p:pic>
        <p:sp>
          <p:nvSpPr>
            <p:cNvPr id="32" name="Shape 268">
              <a:extLst>
                <a:ext uri="{FF2B5EF4-FFF2-40B4-BE49-F238E27FC236}">
                  <a16:creationId xmlns:a16="http://schemas.microsoft.com/office/drawing/2014/main" id="{3575B86B-A0E3-42CD-8321-F487F48DDED6}"/>
                </a:ext>
              </a:extLst>
            </p:cNvPr>
            <p:cNvSpPr/>
            <p:nvPr/>
          </p:nvSpPr>
          <p:spPr>
            <a:xfrm>
              <a:off x="515441" y="221040"/>
              <a:ext cx="27880" cy="27880"/>
            </a:xfrm>
            <a:custGeom>
              <a:avLst/>
              <a:gdLst/>
              <a:ahLst/>
              <a:cxnLst/>
              <a:rect l="0" t="0" r="0" b="0"/>
              <a:pathLst>
                <a:path w="27880" h="27880">
                  <a:moveTo>
                    <a:pt x="0" y="0"/>
                  </a:moveTo>
                  <a:lnTo>
                    <a:pt x="27880" y="0"/>
                  </a:lnTo>
                  <a:lnTo>
                    <a:pt x="27880" y="27880"/>
                  </a:lnTo>
                  <a:lnTo>
                    <a:pt x="0" y="27880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3" name="Shape 269">
              <a:extLst>
                <a:ext uri="{FF2B5EF4-FFF2-40B4-BE49-F238E27FC236}">
                  <a16:creationId xmlns:a16="http://schemas.microsoft.com/office/drawing/2014/main" id="{6B47B7CD-0836-44B1-9530-9D3EA83395AD}"/>
                </a:ext>
              </a:extLst>
            </p:cNvPr>
            <p:cNvSpPr/>
            <p:nvPr/>
          </p:nvSpPr>
          <p:spPr>
            <a:xfrm>
              <a:off x="159345" y="137398"/>
              <a:ext cx="39688" cy="53975"/>
            </a:xfrm>
            <a:custGeom>
              <a:avLst/>
              <a:gdLst/>
              <a:ahLst/>
              <a:cxnLst/>
              <a:rect l="0" t="0" r="0" b="0"/>
              <a:pathLst>
                <a:path w="39688" h="53975">
                  <a:moveTo>
                    <a:pt x="19645" y="0"/>
                  </a:moveTo>
                  <a:lnTo>
                    <a:pt x="0" y="53975"/>
                  </a:lnTo>
                  <a:lnTo>
                    <a:pt x="39688" y="53975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4" name="Shape 270">
              <a:extLst>
                <a:ext uri="{FF2B5EF4-FFF2-40B4-BE49-F238E27FC236}">
                  <a16:creationId xmlns:a16="http://schemas.microsoft.com/office/drawing/2014/main" id="{AD7336BD-F9AB-4D64-8236-793B4F2D0A1A}"/>
                </a:ext>
              </a:extLst>
            </p:cNvPr>
            <p:cNvSpPr/>
            <p:nvPr/>
          </p:nvSpPr>
          <p:spPr>
            <a:xfrm>
              <a:off x="297458" y="128072"/>
              <a:ext cx="59333" cy="36909"/>
            </a:xfrm>
            <a:custGeom>
              <a:avLst/>
              <a:gdLst/>
              <a:ahLst/>
              <a:cxnLst/>
              <a:rect l="0" t="0" r="0" b="0"/>
              <a:pathLst>
                <a:path w="59333" h="36909">
                  <a:moveTo>
                    <a:pt x="0" y="0"/>
                  </a:moveTo>
                  <a:lnTo>
                    <a:pt x="0" y="36909"/>
                  </a:lnTo>
                  <a:lnTo>
                    <a:pt x="21729" y="36909"/>
                  </a:lnTo>
                  <a:cubicBezTo>
                    <a:pt x="35818" y="36909"/>
                    <a:pt x="44615" y="36314"/>
                    <a:pt x="48121" y="35123"/>
                  </a:cubicBezTo>
                  <a:cubicBezTo>
                    <a:pt x="51627" y="33933"/>
                    <a:pt x="54372" y="31882"/>
                    <a:pt x="56356" y="28972"/>
                  </a:cubicBezTo>
                  <a:cubicBezTo>
                    <a:pt x="58341" y="26061"/>
                    <a:pt x="59333" y="22423"/>
                    <a:pt x="59333" y="18058"/>
                  </a:cubicBezTo>
                  <a:cubicBezTo>
                    <a:pt x="59333" y="13163"/>
                    <a:pt x="58027" y="9211"/>
                    <a:pt x="55414" y="6201"/>
                  </a:cubicBezTo>
                  <a:cubicBezTo>
                    <a:pt x="52801" y="3191"/>
                    <a:pt x="49113" y="1290"/>
                    <a:pt x="44351" y="496"/>
                  </a:cubicBezTo>
                  <a:cubicBezTo>
                    <a:pt x="41970" y="165"/>
                    <a:pt x="34826" y="0"/>
                    <a:pt x="22920" y="0"/>
                  </a:cubicBez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5" name="Shape 271">
              <a:extLst>
                <a:ext uri="{FF2B5EF4-FFF2-40B4-BE49-F238E27FC236}">
                  <a16:creationId xmlns:a16="http://schemas.microsoft.com/office/drawing/2014/main" id="{82279164-C1B9-4D64-A766-70524231BD24}"/>
                </a:ext>
              </a:extLst>
            </p:cNvPr>
            <p:cNvSpPr/>
            <p:nvPr/>
          </p:nvSpPr>
          <p:spPr>
            <a:xfrm>
              <a:off x="736898" y="105450"/>
              <a:ext cx="97830" cy="145951"/>
            </a:xfrm>
            <a:custGeom>
              <a:avLst/>
              <a:gdLst/>
              <a:ahLst/>
              <a:cxnLst/>
              <a:rect l="0" t="0" r="0" b="0"/>
              <a:pathLst>
                <a:path w="97830" h="145951">
                  <a:moveTo>
                    <a:pt x="17661" y="0"/>
                  </a:moveTo>
                  <a:lnTo>
                    <a:pt x="91380" y="0"/>
                  </a:lnTo>
                  <a:lnTo>
                    <a:pt x="91380" y="26095"/>
                  </a:lnTo>
                  <a:lnTo>
                    <a:pt x="38795" y="26095"/>
                  </a:lnTo>
                  <a:lnTo>
                    <a:pt x="34429" y="50800"/>
                  </a:lnTo>
                  <a:cubicBezTo>
                    <a:pt x="40646" y="47691"/>
                    <a:pt x="46996" y="46137"/>
                    <a:pt x="53479" y="46137"/>
                  </a:cubicBezTo>
                  <a:cubicBezTo>
                    <a:pt x="65848" y="46137"/>
                    <a:pt x="76333" y="50635"/>
                    <a:pt x="84931" y="59630"/>
                  </a:cubicBezTo>
                  <a:cubicBezTo>
                    <a:pt x="93530" y="68626"/>
                    <a:pt x="97830" y="80301"/>
                    <a:pt x="97830" y="94655"/>
                  </a:cubicBezTo>
                  <a:cubicBezTo>
                    <a:pt x="97830" y="106627"/>
                    <a:pt x="94357" y="117310"/>
                    <a:pt x="87412" y="126702"/>
                  </a:cubicBezTo>
                  <a:cubicBezTo>
                    <a:pt x="77953" y="139535"/>
                    <a:pt x="64823" y="145951"/>
                    <a:pt x="48022" y="145951"/>
                  </a:cubicBezTo>
                  <a:cubicBezTo>
                    <a:pt x="34594" y="145951"/>
                    <a:pt x="23647" y="142346"/>
                    <a:pt x="15180" y="135136"/>
                  </a:cubicBezTo>
                  <a:cubicBezTo>
                    <a:pt x="6714" y="127926"/>
                    <a:pt x="1653" y="118236"/>
                    <a:pt x="0" y="106065"/>
                  </a:cubicBezTo>
                  <a:lnTo>
                    <a:pt x="27781" y="103188"/>
                  </a:lnTo>
                  <a:cubicBezTo>
                    <a:pt x="28575" y="109471"/>
                    <a:pt x="30923" y="114449"/>
                    <a:pt x="34826" y="118120"/>
                  </a:cubicBezTo>
                  <a:cubicBezTo>
                    <a:pt x="38729" y="121791"/>
                    <a:pt x="43226" y="123627"/>
                    <a:pt x="48320" y="123627"/>
                  </a:cubicBezTo>
                  <a:cubicBezTo>
                    <a:pt x="54140" y="123627"/>
                    <a:pt x="59068" y="121262"/>
                    <a:pt x="63103" y="116532"/>
                  </a:cubicBezTo>
                  <a:cubicBezTo>
                    <a:pt x="67138" y="111803"/>
                    <a:pt x="69155" y="104676"/>
                    <a:pt x="69155" y="95151"/>
                  </a:cubicBezTo>
                  <a:cubicBezTo>
                    <a:pt x="69155" y="86221"/>
                    <a:pt x="67155" y="79524"/>
                    <a:pt x="63153" y="75059"/>
                  </a:cubicBezTo>
                  <a:cubicBezTo>
                    <a:pt x="59151" y="70594"/>
                    <a:pt x="53942" y="68362"/>
                    <a:pt x="47526" y="68362"/>
                  </a:cubicBezTo>
                  <a:cubicBezTo>
                    <a:pt x="39522" y="68362"/>
                    <a:pt x="32345" y="71900"/>
                    <a:pt x="25995" y="78978"/>
                  </a:cubicBezTo>
                  <a:lnTo>
                    <a:pt x="3373" y="75704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6" name="Shape 272">
              <a:extLst>
                <a:ext uri="{FF2B5EF4-FFF2-40B4-BE49-F238E27FC236}">
                  <a16:creationId xmlns:a16="http://schemas.microsoft.com/office/drawing/2014/main" id="{D630CE48-2785-4535-AE06-6F2122EC666C}"/>
                </a:ext>
              </a:extLst>
            </p:cNvPr>
            <p:cNvSpPr/>
            <p:nvPr/>
          </p:nvSpPr>
          <p:spPr>
            <a:xfrm>
              <a:off x="624185" y="105450"/>
              <a:ext cx="97830" cy="145951"/>
            </a:xfrm>
            <a:custGeom>
              <a:avLst/>
              <a:gdLst/>
              <a:ahLst/>
              <a:cxnLst/>
              <a:rect l="0" t="0" r="0" b="0"/>
              <a:pathLst>
                <a:path w="97830" h="145951">
                  <a:moveTo>
                    <a:pt x="17661" y="0"/>
                  </a:moveTo>
                  <a:lnTo>
                    <a:pt x="91380" y="0"/>
                  </a:lnTo>
                  <a:lnTo>
                    <a:pt x="91380" y="26095"/>
                  </a:lnTo>
                  <a:lnTo>
                    <a:pt x="38795" y="26095"/>
                  </a:lnTo>
                  <a:lnTo>
                    <a:pt x="34429" y="50800"/>
                  </a:lnTo>
                  <a:cubicBezTo>
                    <a:pt x="40646" y="47691"/>
                    <a:pt x="46996" y="46137"/>
                    <a:pt x="53479" y="46137"/>
                  </a:cubicBezTo>
                  <a:cubicBezTo>
                    <a:pt x="65848" y="46137"/>
                    <a:pt x="76333" y="50635"/>
                    <a:pt x="84931" y="59630"/>
                  </a:cubicBezTo>
                  <a:cubicBezTo>
                    <a:pt x="93530" y="68626"/>
                    <a:pt x="97830" y="80301"/>
                    <a:pt x="97830" y="94655"/>
                  </a:cubicBezTo>
                  <a:cubicBezTo>
                    <a:pt x="97830" y="106627"/>
                    <a:pt x="94357" y="117310"/>
                    <a:pt x="87412" y="126702"/>
                  </a:cubicBezTo>
                  <a:cubicBezTo>
                    <a:pt x="77953" y="139535"/>
                    <a:pt x="64823" y="145951"/>
                    <a:pt x="48022" y="145951"/>
                  </a:cubicBezTo>
                  <a:cubicBezTo>
                    <a:pt x="34594" y="145951"/>
                    <a:pt x="23647" y="142346"/>
                    <a:pt x="15180" y="135136"/>
                  </a:cubicBezTo>
                  <a:cubicBezTo>
                    <a:pt x="6714" y="127926"/>
                    <a:pt x="1653" y="118236"/>
                    <a:pt x="0" y="106065"/>
                  </a:cubicBezTo>
                  <a:lnTo>
                    <a:pt x="27781" y="103188"/>
                  </a:lnTo>
                  <a:cubicBezTo>
                    <a:pt x="28575" y="109471"/>
                    <a:pt x="30923" y="114449"/>
                    <a:pt x="34826" y="118120"/>
                  </a:cubicBezTo>
                  <a:cubicBezTo>
                    <a:pt x="38729" y="121791"/>
                    <a:pt x="43226" y="123627"/>
                    <a:pt x="48320" y="123627"/>
                  </a:cubicBezTo>
                  <a:cubicBezTo>
                    <a:pt x="54140" y="123627"/>
                    <a:pt x="59068" y="121262"/>
                    <a:pt x="63103" y="116532"/>
                  </a:cubicBezTo>
                  <a:cubicBezTo>
                    <a:pt x="67138" y="111803"/>
                    <a:pt x="69155" y="104676"/>
                    <a:pt x="69155" y="95151"/>
                  </a:cubicBezTo>
                  <a:cubicBezTo>
                    <a:pt x="69155" y="86221"/>
                    <a:pt x="67155" y="79524"/>
                    <a:pt x="63153" y="75059"/>
                  </a:cubicBezTo>
                  <a:cubicBezTo>
                    <a:pt x="59151" y="70594"/>
                    <a:pt x="53942" y="68362"/>
                    <a:pt x="47526" y="68362"/>
                  </a:cubicBezTo>
                  <a:cubicBezTo>
                    <a:pt x="39522" y="68362"/>
                    <a:pt x="32345" y="71900"/>
                    <a:pt x="25995" y="78978"/>
                  </a:cubicBezTo>
                  <a:lnTo>
                    <a:pt x="3373" y="75704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7" name="Shape 273">
              <a:extLst>
                <a:ext uri="{FF2B5EF4-FFF2-40B4-BE49-F238E27FC236}">
                  <a16:creationId xmlns:a16="http://schemas.microsoft.com/office/drawing/2014/main" id="{E129CD37-5822-44B4-8CAE-7A68606814FF}"/>
                </a:ext>
              </a:extLst>
            </p:cNvPr>
            <p:cNvSpPr/>
            <p:nvPr/>
          </p:nvSpPr>
          <p:spPr>
            <a:xfrm>
              <a:off x="403622" y="103465"/>
              <a:ext cx="115590" cy="145455"/>
            </a:xfrm>
            <a:custGeom>
              <a:avLst/>
              <a:gdLst/>
              <a:ahLst/>
              <a:cxnLst/>
              <a:rect l="0" t="0" r="0" b="0"/>
              <a:pathLst>
                <a:path w="115590" h="145455">
                  <a:moveTo>
                    <a:pt x="0" y="0"/>
                  </a:moveTo>
                  <a:lnTo>
                    <a:pt x="115590" y="0"/>
                  </a:lnTo>
                  <a:lnTo>
                    <a:pt x="115590" y="24606"/>
                  </a:lnTo>
                  <a:lnTo>
                    <a:pt x="72529" y="24606"/>
                  </a:lnTo>
                  <a:lnTo>
                    <a:pt x="72529" y="145455"/>
                  </a:lnTo>
                  <a:lnTo>
                    <a:pt x="43160" y="145455"/>
                  </a:lnTo>
                  <a:lnTo>
                    <a:pt x="43160" y="24606"/>
                  </a:lnTo>
                  <a:lnTo>
                    <a:pt x="0" y="24606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8" name="Shape 274">
              <a:extLst>
                <a:ext uri="{FF2B5EF4-FFF2-40B4-BE49-F238E27FC236}">
                  <a16:creationId xmlns:a16="http://schemas.microsoft.com/office/drawing/2014/main" id="{644EA888-3416-4B06-A385-2ABAF96215FB}"/>
                </a:ext>
              </a:extLst>
            </p:cNvPr>
            <p:cNvSpPr/>
            <p:nvPr/>
          </p:nvSpPr>
          <p:spPr>
            <a:xfrm>
              <a:off x="268089" y="103465"/>
              <a:ext cx="130770" cy="145455"/>
            </a:xfrm>
            <a:custGeom>
              <a:avLst/>
              <a:gdLst/>
              <a:ahLst/>
              <a:cxnLst/>
              <a:rect l="0" t="0" r="0" b="0"/>
              <a:pathLst>
                <a:path w="130770" h="145455">
                  <a:moveTo>
                    <a:pt x="0" y="0"/>
                  </a:moveTo>
                  <a:lnTo>
                    <a:pt x="61813" y="0"/>
                  </a:lnTo>
                  <a:cubicBezTo>
                    <a:pt x="77357" y="0"/>
                    <a:pt x="88652" y="1306"/>
                    <a:pt x="95696" y="3919"/>
                  </a:cubicBezTo>
                  <a:cubicBezTo>
                    <a:pt x="102741" y="6532"/>
                    <a:pt x="108380" y="11179"/>
                    <a:pt x="112613" y="17859"/>
                  </a:cubicBezTo>
                  <a:cubicBezTo>
                    <a:pt x="116846" y="24540"/>
                    <a:pt x="118963" y="32180"/>
                    <a:pt x="118963" y="40779"/>
                  </a:cubicBezTo>
                  <a:cubicBezTo>
                    <a:pt x="118963" y="51693"/>
                    <a:pt x="115755" y="60705"/>
                    <a:pt x="109339" y="67816"/>
                  </a:cubicBezTo>
                  <a:cubicBezTo>
                    <a:pt x="102923" y="74927"/>
                    <a:pt x="93332" y="79408"/>
                    <a:pt x="80566" y="81260"/>
                  </a:cubicBezTo>
                  <a:cubicBezTo>
                    <a:pt x="86916" y="84964"/>
                    <a:pt x="92158" y="89032"/>
                    <a:pt x="96292" y="93464"/>
                  </a:cubicBezTo>
                  <a:cubicBezTo>
                    <a:pt x="100426" y="97896"/>
                    <a:pt x="105999" y="105767"/>
                    <a:pt x="113010" y="117078"/>
                  </a:cubicBezTo>
                  <a:lnTo>
                    <a:pt x="130770" y="145455"/>
                  </a:lnTo>
                  <a:lnTo>
                    <a:pt x="95647" y="145455"/>
                  </a:lnTo>
                  <a:lnTo>
                    <a:pt x="74414" y="113804"/>
                  </a:lnTo>
                  <a:cubicBezTo>
                    <a:pt x="66873" y="102493"/>
                    <a:pt x="61714" y="95366"/>
                    <a:pt x="58936" y="92422"/>
                  </a:cubicBezTo>
                  <a:cubicBezTo>
                    <a:pt x="56158" y="89479"/>
                    <a:pt x="53215" y="87461"/>
                    <a:pt x="50105" y="86370"/>
                  </a:cubicBezTo>
                  <a:cubicBezTo>
                    <a:pt x="46996" y="85279"/>
                    <a:pt x="42069" y="84733"/>
                    <a:pt x="35322" y="84733"/>
                  </a:cubicBezTo>
                  <a:lnTo>
                    <a:pt x="29369" y="84733"/>
                  </a:lnTo>
                  <a:lnTo>
                    <a:pt x="29369" y="145455"/>
                  </a:lnTo>
                  <a:lnTo>
                    <a:pt x="0" y="145455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9" name="Shape 275">
              <a:extLst>
                <a:ext uri="{FF2B5EF4-FFF2-40B4-BE49-F238E27FC236}">
                  <a16:creationId xmlns:a16="http://schemas.microsoft.com/office/drawing/2014/main" id="{C7B1D7B4-2B9D-4BAB-8476-5D3AFC062E24}"/>
                </a:ext>
              </a:extLst>
            </p:cNvPr>
            <p:cNvSpPr/>
            <p:nvPr/>
          </p:nvSpPr>
          <p:spPr>
            <a:xfrm>
              <a:off x="107156" y="103465"/>
              <a:ext cx="145951" cy="145455"/>
            </a:xfrm>
            <a:custGeom>
              <a:avLst/>
              <a:gdLst/>
              <a:ahLst/>
              <a:cxnLst/>
              <a:rect l="0" t="0" r="0" b="0"/>
              <a:pathLst>
                <a:path w="145951" h="145455">
                  <a:moveTo>
                    <a:pt x="56654" y="0"/>
                  </a:moveTo>
                  <a:lnTo>
                    <a:pt x="87709" y="0"/>
                  </a:lnTo>
                  <a:lnTo>
                    <a:pt x="145951" y="145455"/>
                  </a:lnTo>
                  <a:lnTo>
                    <a:pt x="114002" y="145455"/>
                  </a:lnTo>
                  <a:lnTo>
                    <a:pt x="101302" y="112415"/>
                  </a:lnTo>
                  <a:lnTo>
                    <a:pt x="43160" y="112415"/>
                  </a:lnTo>
                  <a:lnTo>
                    <a:pt x="31155" y="145455"/>
                  </a:lnTo>
                  <a:lnTo>
                    <a:pt x="0" y="145455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40" name="Picture 277">
              <a:extLst>
                <a:ext uri="{FF2B5EF4-FFF2-40B4-BE49-F238E27FC236}">
                  <a16:creationId xmlns:a16="http://schemas.microsoft.com/office/drawing/2014/main" id="{29230201-A414-4733-B223-62E8D5EEB775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71384" y="175632"/>
              <a:ext cx="152400" cy="60960"/>
            </a:xfrm>
            <a:prstGeom prst="rect">
              <a:avLst/>
            </a:prstGeom>
          </p:spPr>
        </p:pic>
        <p:sp>
          <p:nvSpPr>
            <p:cNvPr id="41" name="Shape 278">
              <a:extLst>
                <a:ext uri="{FF2B5EF4-FFF2-40B4-BE49-F238E27FC236}">
                  <a16:creationId xmlns:a16="http://schemas.microsoft.com/office/drawing/2014/main" id="{9FA1C1BD-E581-4895-A1FB-72726F30DA62}"/>
                </a:ext>
              </a:extLst>
            </p:cNvPr>
            <p:cNvSpPr/>
            <p:nvPr/>
          </p:nvSpPr>
          <p:spPr>
            <a:xfrm>
              <a:off x="897334" y="185817"/>
              <a:ext cx="113010" cy="20836"/>
            </a:xfrm>
            <a:custGeom>
              <a:avLst/>
              <a:gdLst/>
              <a:ahLst/>
              <a:cxnLst/>
              <a:rect l="0" t="0" r="0" b="0"/>
              <a:pathLst>
                <a:path w="113010" h="20836">
                  <a:moveTo>
                    <a:pt x="0" y="0"/>
                  </a:moveTo>
                  <a:lnTo>
                    <a:pt x="113010" y="0"/>
                  </a:lnTo>
                  <a:lnTo>
                    <a:pt x="113010" y="20836"/>
                  </a:lnTo>
                  <a:lnTo>
                    <a:pt x="0" y="20836"/>
                  </a:ln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pic>
          <p:nvPicPr>
            <p:cNvPr id="42" name="Picture 280">
              <a:extLst>
                <a:ext uri="{FF2B5EF4-FFF2-40B4-BE49-F238E27FC236}">
                  <a16:creationId xmlns:a16="http://schemas.microsoft.com/office/drawing/2014/main" id="{13234364-0CF3-4954-A158-1D3E84724A24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057311" y="93336"/>
              <a:ext cx="353568" cy="188976"/>
            </a:xfrm>
            <a:prstGeom prst="rect">
              <a:avLst/>
            </a:prstGeom>
          </p:spPr>
        </p:pic>
        <p:sp>
          <p:nvSpPr>
            <p:cNvPr id="43" name="Shape 281">
              <a:extLst>
                <a:ext uri="{FF2B5EF4-FFF2-40B4-BE49-F238E27FC236}">
                  <a16:creationId xmlns:a16="http://schemas.microsoft.com/office/drawing/2014/main" id="{89EB1E8E-78E5-40DA-9075-0D3BE089B088}"/>
                </a:ext>
              </a:extLst>
            </p:cNvPr>
            <p:cNvSpPr/>
            <p:nvPr/>
          </p:nvSpPr>
          <p:spPr>
            <a:xfrm>
              <a:off x="1326852" y="125988"/>
              <a:ext cx="38497" cy="53380"/>
            </a:xfrm>
            <a:custGeom>
              <a:avLst/>
              <a:gdLst/>
              <a:ahLst/>
              <a:cxnLst/>
              <a:rect l="0" t="0" r="0" b="0"/>
              <a:pathLst>
                <a:path w="38497" h="53380">
                  <a:moveTo>
                    <a:pt x="17959" y="0"/>
                  </a:moveTo>
                  <a:cubicBezTo>
                    <a:pt x="12799" y="0"/>
                    <a:pt x="8517" y="2034"/>
                    <a:pt x="5110" y="6102"/>
                  </a:cubicBezTo>
                  <a:cubicBezTo>
                    <a:pt x="1703" y="10170"/>
                    <a:pt x="0" y="16834"/>
                    <a:pt x="0" y="26095"/>
                  </a:cubicBezTo>
                  <a:cubicBezTo>
                    <a:pt x="0" y="35487"/>
                    <a:pt x="1852" y="42383"/>
                    <a:pt x="5556" y="46782"/>
                  </a:cubicBezTo>
                  <a:cubicBezTo>
                    <a:pt x="9261" y="51180"/>
                    <a:pt x="13891" y="53380"/>
                    <a:pt x="19447" y="53380"/>
                  </a:cubicBezTo>
                  <a:cubicBezTo>
                    <a:pt x="24805" y="53380"/>
                    <a:pt x="29319" y="51263"/>
                    <a:pt x="32990" y="47030"/>
                  </a:cubicBezTo>
                  <a:cubicBezTo>
                    <a:pt x="36661" y="42796"/>
                    <a:pt x="38497" y="36579"/>
                    <a:pt x="38497" y="28377"/>
                  </a:cubicBezTo>
                  <a:cubicBezTo>
                    <a:pt x="38497" y="19381"/>
                    <a:pt x="36430" y="12402"/>
                    <a:pt x="32296" y="7441"/>
                  </a:cubicBezTo>
                  <a:cubicBezTo>
                    <a:pt x="28162" y="2480"/>
                    <a:pt x="23382" y="0"/>
                    <a:pt x="17959" y="0"/>
                  </a:cubicBez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4" name="Shape 282">
              <a:extLst>
                <a:ext uri="{FF2B5EF4-FFF2-40B4-BE49-F238E27FC236}">
                  <a16:creationId xmlns:a16="http://schemas.microsoft.com/office/drawing/2014/main" id="{6A85A3EB-9A54-4739-95B8-B52DF38EF591}"/>
                </a:ext>
              </a:extLst>
            </p:cNvPr>
            <p:cNvSpPr/>
            <p:nvPr/>
          </p:nvSpPr>
          <p:spPr>
            <a:xfrm>
              <a:off x="1299468" y="102870"/>
              <a:ext cx="97135" cy="148630"/>
            </a:xfrm>
            <a:custGeom>
              <a:avLst/>
              <a:gdLst/>
              <a:ahLst/>
              <a:cxnLst/>
              <a:rect l="0" t="0" r="0" b="0"/>
              <a:pathLst>
                <a:path w="97135" h="148630">
                  <a:moveTo>
                    <a:pt x="46633" y="0"/>
                  </a:moveTo>
                  <a:cubicBezTo>
                    <a:pt x="61383" y="0"/>
                    <a:pt x="73488" y="5705"/>
                    <a:pt x="82947" y="17115"/>
                  </a:cubicBezTo>
                  <a:cubicBezTo>
                    <a:pt x="92406" y="28525"/>
                    <a:pt x="97135" y="47294"/>
                    <a:pt x="97135" y="73422"/>
                  </a:cubicBezTo>
                  <a:cubicBezTo>
                    <a:pt x="97135" y="100013"/>
                    <a:pt x="92208" y="119195"/>
                    <a:pt x="82352" y="130969"/>
                  </a:cubicBezTo>
                  <a:cubicBezTo>
                    <a:pt x="72496" y="142743"/>
                    <a:pt x="59664" y="148630"/>
                    <a:pt x="43855" y="148630"/>
                  </a:cubicBezTo>
                  <a:cubicBezTo>
                    <a:pt x="32478" y="148630"/>
                    <a:pt x="23283" y="145604"/>
                    <a:pt x="16272" y="139551"/>
                  </a:cubicBezTo>
                  <a:cubicBezTo>
                    <a:pt x="9261" y="133499"/>
                    <a:pt x="4763" y="124453"/>
                    <a:pt x="2778" y="112415"/>
                  </a:cubicBezTo>
                  <a:lnTo>
                    <a:pt x="29766" y="109438"/>
                  </a:lnTo>
                  <a:cubicBezTo>
                    <a:pt x="30427" y="114928"/>
                    <a:pt x="32147" y="118996"/>
                    <a:pt x="34925" y="121642"/>
                  </a:cubicBezTo>
                  <a:cubicBezTo>
                    <a:pt x="37703" y="124288"/>
                    <a:pt x="41374" y="125611"/>
                    <a:pt x="45938" y="125611"/>
                  </a:cubicBezTo>
                  <a:cubicBezTo>
                    <a:pt x="51693" y="125611"/>
                    <a:pt x="56588" y="122965"/>
                    <a:pt x="60623" y="117673"/>
                  </a:cubicBezTo>
                  <a:cubicBezTo>
                    <a:pt x="64657" y="112382"/>
                    <a:pt x="67237" y="101402"/>
                    <a:pt x="68362" y="84733"/>
                  </a:cubicBezTo>
                  <a:cubicBezTo>
                    <a:pt x="61351" y="92869"/>
                    <a:pt x="52586" y="96937"/>
                    <a:pt x="42069" y="96937"/>
                  </a:cubicBezTo>
                  <a:cubicBezTo>
                    <a:pt x="30625" y="96937"/>
                    <a:pt x="20753" y="92521"/>
                    <a:pt x="12452" y="83691"/>
                  </a:cubicBezTo>
                  <a:cubicBezTo>
                    <a:pt x="4151" y="74861"/>
                    <a:pt x="0" y="63368"/>
                    <a:pt x="0" y="49213"/>
                  </a:cubicBezTo>
                  <a:cubicBezTo>
                    <a:pt x="0" y="34462"/>
                    <a:pt x="4382" y="22572"/>
                    <a:pt x="13146" y="13543"/>
                  </a:cubicBezTo>
                  <a:cubicBezTo>
                    <a:pt x="21911" y="4514"/>
                    <a:pt x="33073" y="0"/>
                    <a:pt x="46633" y="0"/>
                  </a:cubicBez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5" name="Shape 283">
              <a:extLst>
                <a:ext uri="{FF2B5EF4-FFF2-40B4-BE49-F238E27FC236}">
                  <a16:creationId xmlns:a16="http://schemas.microsoft.com/office/drawing/2014/main" id="{3F71CA4E-539B-45AF-B5C2-9AB465A6C9A5}"/>
                </a:ext>
              </a:extLst>
            </p:cNvPr>
            <p:cNvSpPr/>
            <p:nvPr/>
          </p:nvSpPr>
          <p:spPr>
            <a:xfrm>
              <a:off x="1187946" y="102870"/>
              <a:ext cx="96639" cy="148530"/>
            </a:xfrm>
            <a:custGeom>
              <a:avLst/>
              <a:gdLst/>
              <a:ahLst/>
              <a:cxnLst/>
              <a:rect l="0" t="0" r="0" b="0"/>
              <a:pathLst>
                <a:path w="96639" h="148530">
                  <a:moveTo>
                    <a:pt x="46930" y="0"/>
                  </a:moveTo>
                  <a:cubicBezTo>
                    <a:pt x="60623" y="0"/>
                    <a:pt x="71603" y="4366"/>
                    <a:pt x="79871" y="13097"/>
                  </a:cubicBezTo>
                  <a:cubicBezTo>
                    <a:pt x="86684" y="20241"/>
                    <a:pt x="90091" y="28310"/>
                    <a:pt x="90091" y="37306"/>
                  </a:cubicBezTo>
                  <a:cubicBezTo>
                    <a:pt x="90091" y="50072"/>
                    <a:pt x="83112" y="60259"/>
                    <a:pt x="69155" y="67866"/>
                  </a:cubicBezTo>
                  <a:cubicBezTo>
                    <a:pt x="77490" y="69652"/>
                    <a:pt x="84154" y="73653"/>
                    <a:pt x="89148" y="79871"/>
                  </a:cubicBezTo>
                  <a:cubicBezTo>
                    <a:pt x="94142" y="86089"/>
                    <a:pt x="96639" y="93596"/>
                    <a:pt x="96639" y="102394"/>
                  </a:cubicBezTo>
                  <a:cubicBezTo>
                    <a:pt x="96639" y="115160"/>
                    <a:pt x="91976" y="126041"/>
                    <a:pt x="82649" y="135037"/>
                  </a:cubicBezTo>
                  <a:cubicBezTo>
                    <a:pt x="73323" y="144032"/>
                    <a:pt x="61714" y="148530"/>
                    <a:pt x="47823" y="148530"/>
                  </a:cubicBezTo>
                  <a:cubicBezTo>
                    <a:pt x="34661" y="148530"/>
                    <a:pt x="23747" y="144744"/>
                    <a:pt x="15081" y="137170"/>
                  </a:cubicBezTo>
                  <a:cubicBezTo>
                    <a:pt x="6416" y="129596"/>
                    <a:pt x="1389" y="119691"/>
                    <a:pt x="0" y="107454"/>
                  </a:cubicBezTo>
                  <a:lnTo>
                    <a:pt x="26988" y="104180"/>
                  </a:lnTo>
                  <a:cubicBezTo>
                    <a:pt x="27847" y="111059"/>
                    <a:pt x="30163" y="116318"/>
                    <a:pt x="33933" y="119955"/>
                  </a:cubicBezTo>
                  <a:cubicBezTo>
                    <a:pt x="37703" y="123593"/>
                    <a:pt x="42267" y="125413"/>
                    <a:pt x="47625" y="125413"/>
                  </a:cubicBezTo>
                  <a:cubicBezTo>
                    <a:pt x="53380" y="125413"/>
                    <a:pt x="58225" y="123230"/>
                    <a:pt x="62161" y="118864"/>
                  </a:cubicBezTo>
                  <a:cubicBezTo>
                    <a:pt x="66096" y="114498"/>
                    <a:pt x="68064" y="108611"/>
                    <a:pt x="68064" y="101203"/>
                  </a:cubicBezTo>
                  <a:cubicBezTo>
                    <a:pt x="68064" y="94192"/>
                    <a:pt x="66179" y="88635"/>
                    <a:pt x="62409" y="84534"/>
                  </a:cubicBezTo>
                  <a:cubicBezTo>
                    <a:pt x="58638" y="80433"/>
                    <a:pt x="54041" y="78383"/>
                    <a:pt x="48617" y="78383"/>
                  </a:cubicBezTo>
                  <a:cubicBezTo>
                    <a:pt x="45045" y="78383"/>
                    <a:pt x="40779" y="79077"/>
                    <a:pt x="35818" y="80466"/>
                  </a:cubicBezTo>
                  <a:lnTo>
                    <a:pt x="38894" y="57745"/>
                  </a:lnTo>
                  <a:cubicBezTo>
                    <a:pt x="46434" y="57944"/>
                    <a:pt x="52189" y="56307"/>
                    <a:pt x="56158" y="52834"/>
                  </a:cubicBezTo>
                  <a:cubicBezTo>
                    <a:pt x="60127" y="49361"/>
                    <a:pt x="62111" y="44748"/>
                    <a:pt x="62111" y="38993"/>
                  </a:cubicBezTo>
                  <a:cubicBezTo>
                    <a:pt x="62111" y="34098"/>
                    <a:pt x="60656" y="30196"/>
                    <a:pt x="57745" y="27285"/>
                  </a:cubicBezTo>
                  <a:cubicBezTo>
                    <a:pt x="54835" y="24375"/>
                    <a:pt x="50965" y="22920"/>
                    <a:pt x="46137" y="22920"/>
                  </a:cubicBezTo>
                  <a:cubicBezTo>
                    <a:pt x="41374" y="22920"/>
                    <a:pt x="37306" y="24573"/>
                    <a:pt x="33933" y="27880"/>
                  </a:cubicBezTo>
                  <a:cubicBezTo>
                    <a:pt x="30559" y="31188"/>
                    <a:pt x="28509" y="36016"/>
                    <a:pt x="27781" y="42366"/>
                  </a:cubicBezTo>
                  <a:lnTo>
                    <a:pt x="2084" y="38001"/>
                  </a:lnTo>
                  <a:cubicBezTo>
                    <a:pt x="3870" y="29203"/>
                    <a:pt x="6565" y="22175"/>
                    <a:pt x="10170" y="16917"/>
                  </a:cubicBezTo>
                  <a:cubicBezTo>
                    <a:pt x="13775" y="11658"/>
                    <a:pt x="18802" y="7524"/>
                    <a:pt x="25251" y="4514"/>
                  </a:cubicBezTo>
                  <a:cubicBezTo>
                    <a:pt x="31700" y="1505"/>
                    <a:pt x="38927" y="0"/>
                    <a:pt x="46930" y="0"/>
                  </a:cubicBez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6" name="Shape 284">
              <a:extLst>
                <a:ext uri="{FF2B5EF4-FFF2-40B4-BE49-F238E27FC236}">
                  <a16:creationId xmlns:a16="http://schemas.microsoft.com/office/drawing/2014/main" id="{72983708-E45B-4DE1-AC34-E4F76A3C707B}"/>
                </a:ext>
              </a:extLst>
            </p:cNvPr>
            <p:cNvSpPr/>
            <p:nvPr/>
          </p:nvSpPr>
          <p:spPr>
            <a:xfrm>
              <a:off x="1083667" y="102870"/>
              <a:ext cx="63897" cy="146050"/>
            </a:xfrm>
            <a:custGeom>
              <a:avLst/>
              <a:gdLst/>
              <a:ahLst/>
              <a:cxnLst/>
              <a:rect l="0" t="0" r="0" b="0"/>
              <a:pathLst>
                <a:path w="63897" h="146050">
                  <a:moveTo>
                    <a:pt x="41275" y="0"/>
                  </a:moveTo>
                  <a:lnTo>
                    <a:pt x="63897" y="0"/>
                  </a:lnTo>
                  <a:lnTo>
                    <a:pt x="63897" y="146050"/>
                  </a:lnTo>
                  <a:lnTo>
                    <a:pt x="36016" y="146050"/>
                  </a:lnTo>
                  <a:lnTo>
                    <a:pt x="36016" y="40977"/>
                  </a:lnTo>
                  <a:cubicBezTo>
                    <a:pt x="25830" y="50502"/>
                    <a:pt x="13825" y="57547"/>
                    <a:pt x="0" y="62111"/>
                  </a:cubicBezTo>
                  <a:lnTo>
                    <a:pt x="0" y="36810"/>
                  </a:lnTo>
                  <a:cubicBezTo>
                    <a:pt x="7276" y="34429"/>
                    <a:pt x="15180" y="29914"/>
                    <a:pt x="23713" y="23267"/>
                  </a:cubicBezTo>
                  <a:cubicBezTo>
                    <a:pt x="32246" y="16619"/>
                    <a:pt x="38100" y="8864"/>
                    <a:pt x="41275" y="0"/>
                  </a:cubicBezTo>
                  <a:close/>
                </a:path>
              </a:pathLst>
            </a:custGeom>
            <a:ln w="12700" cap="flat">
              <a:miter lim="101600"/>
            </a:ln>
          </p:spPr>
          <p:style>
            <a:lnRef idx="1">
              <a:srgbClr val="1414E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83842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B0E694-96E8-4C32-91AE-142C40CD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Costituzione legge suprema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BD0671-7DAB-411B-BFB5-2DF14FBA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Dalla lettura della Costituzione nel suo insieme emerge soprattutto un elemento:</a:t>
            </a:r>
          </a:p>
          <a:p>
            <a:pPr marL="0" indent="0" algn="ctr">
              <a:buNone/>
            </a:pPr>
            <a:r>
              <a:rPr lang="it-IT" dirty="0"/>
              <a:t> Si tratta di una </a:t>
            </a:r>
            <a:r>
              <a:rPr lang="it-IT" b="1" dirty="0"/>
              <a:t>Costituzione compromesso</a:t>
            </a:r>
            <a:r>
              <a:rPr lang="it-IT" dirty="0"/>
              <a:t>: </a:t>
            </a:r>
          </a:p>
          <a:p>
            <a:pPr marL="0" indent="0" algn="ctr">
              <a:buNone/>
            </a:pPr>
            <a:endParaRPr lang="it-IT" dirty="0"/>
          </a:p>
          <a:p>
            <a:pPr algn="just"/>
            <a:r>
              <a:rPr lang="it-IT" dirty="0"/>
              <a:t>si fonda cioè sull’accordo fra i diversi partiti del Comitato di liberazione nazionale, primi fra tutti quello democristiano, comunista e socialista che hanno accettato un compromesso per creare una repubblica veramente democratica senza guardare agli interessi di parte.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411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A348BE-9B12-4022-A0B8-E5FEC163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5443" cy="1325563"/>
          </a:xfrm>
        </p:spPr>
        <p:txBody>
          <a:bodyPr/>
          <a:lstStyle/>
          <a:p>
            <a:pPr algn="ctr"/>
            <a:r>
              <a:rPr lang="it-IT" b="1" dirty="0"/>
              <a:t>LA DIVISIONE DEI POTERI </a:t>
            </a:r>
            <a:br>
              <a:rPr lang="it-IT" b="1" dirty="0"/>
            </a:br>
            <a:r>
              <a:rPr lang="it-IT" b="1" dirty="0"/>
              <a:t>NELL’ORDINAMENTO ITALIANO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F00123-F020-4279-929A-36E1DEE86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algn="just"/>
            <a:r>
              <a:rPr lang="it-IT" sz="4000" dirty="0"/>
              <a:t>La Costituzione stabilisce che in Italia i 3 poteri più importanti dello Stato (esecutivo, legislativo, giudiziario) siano dati da organismi diversi per evitare la concentrazione dei poteri che aveva caratterizzato la dittatura fascista</a:t>
            </a:r>
          </a:p>
        </p:txBody>
      </p:sp>
    </p:spTree>
    <p:extLst>
      <p:ext uri="{BB962C8B-B14F-4D97-AF65-F5344CB8AC3E}">
        <p14:creationId xmlns:p14="http://schemas.microsoft.com/office/powerpoint/2010/main" val="2448617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1082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Perpetua</vt:lpstr>
      <vt:lpstr>Times New Roman</vt:lpstr>
      <vt:lpstr>Tema di Office</vt:lpstr>
      <vt:lpstr>ISIS “E. Fermi” Bibbiena  A.S. 2019/2020 Schemi  di  Cittadinanza e Costituzione </vt:lpstr>
      <vt:lpstr>Presentazione standard di PowerPoint</vt:lpstr>
      <vt:lpstr>Dall’Assemblea costituente alla Costituzione </vt:lpstr>
      <vt:lpstr>Membri dell’assemblea costituente eletti tra le forze politiche più rappresentative</vt:lpstr>
      <vt:lpstr>La Costituzione è suddivisa in tre parti </vt:lpstr>
      <vt:lpstr>STRUTTURA DELLA COSTITUZIONE ITALIANA </vt:lpstr>
      <vt:lpstr>Presentazione standard di PowerPoint</vt:lpstr>
      <vt:lpstr>Costituzione legge suprema </vt:lpstr>
      <vt:lpstr>LA DIVISIONE DEI POTERI  NELL’ORDINAMENTO ITALIANO</vt:lpstr>
      <vt:lpstr>Presentazione standard di PowerPoint</vt:lpstr>
      <vt:lpstr>Il potere esecutivo </vt:lpstr>
      <vt:lpstr>Il potere legislativo </vt:lpstr>
      <vt:lpstr>Il potere giudiziario </vt:lpstr>
      <vt:lpstr>Principi fondamentali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IISS “E. Fermi” Bibbiena A.S. 2019/2020 Schemi  di  Cittadinanza e Costituzione</dc:title>
  <dc:creator>francesca cangini</dc:creator>
  <cp:lastModifiedBy>user</cp:lastModifiedBy>
  <cp:revision>20</cp:revision>
  <dcterms:created xsi:type="dcterms:W3CDTF">2020-05-25T18:32:17Z</dcterms:created>
  <dcterms:modified xsi:type="dcterms:W3CDTF">2020-05-26T13:34:34Z</dcterms:modified>
</cp:coreProperties>
</file>